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83" r:id="rId5"/>
    <p:sldId id="286" r:id="rId6"/>
    <p:sldId id="260" r:id="rId7"/>
    <p:sldId id="287" r:id="rId8"/>
    <p:sldId id="288" r:id="rId9"/>
    <p:sldId id="289" r:id="rId10"/>
    <p:sldId id="292" r:id="rId11"/>
    <p:sldId id="294" r:id="rId12"/>
    <p:sldId id="295" r:id="rId13"/>
    <p:sldId id="298" r:id="rId14"/>
    <p:sldId id="300" r:id="rId15"/>
    <p:sldId id="291" r:id="rId16"/>
    <p:sldId id="306" r:id="rId17"/>
    <p:sldId id="293" r:id="rId18"/>
    <p:sldId id="299" r:id="rId19"/>
    <p:sldId id="297" r:id="rId20"/>
    <p:sldId id="305" r:id="rId21"/>
    <p:sldId id="301" r:id="rId22"/>
    <p:sldId id="307" r:id="rId23"/>
    <p:sldId id="302" r:id="rId24"/>
    <p:sldId id="303" r:id="rId25"/>
    <p:sldId id="279" r:id="rId26"/>
    <p:sldId id="311" r:id="rId27"/>
    <p:sldId id="269" r:id="rId28"/>
    <p:sldId id="304" r:id="rId29"/>
    <p:sldId id="309" r:id="rId30"/>
    <p:sldId id="310" r:id="rId31"/>
    <p:sldId id="308" r:id="rId32"/>
    <p:sldId id="296" r:id="rId33"/>
    <p:sldId id="256" r:id="rId34"/>
    <p:sldId id="28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33"/>
    <a:srgbClr val="8F21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28" autoAdjust="0"/>
    <p:restoredTop sz="95226" autoAdjust="0"/>
  </p:normalViewPr>
  <p:slideViewPr>
    <p:cSldViewPr snapToGrid="0">
      <p:cViewPr varScale="1">
        <p:scale>
          <a:sx n="79" d="100"/>
          <a:sy n="79" d="100"/>
        </p:scale>
        <p:origin x="115"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hyperlink" Target="https://beleaderly.com/5-ways-to-be-recognized-as-high-potential/" TargetMode="Externa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ata5.xml.rels><?xml version="1.0" encoding="UTF-8" standalone="yes"?>
<Relationships xmlns="http://schemas.openxmlformats.org/package/2006/relationships"><Relationship Id="rId8" Type="http://schemas.openxmlformats.org/officeDocument/2006/relationships/hyperlink" Target="https://www.ivyexec.com/career-advice/2019/3-relationships-you-need-for-business-success/" TargetMode="External"/><Relationship Id="rId13" Type="http://schemas.openxmlformats.org/officeDocument/2006/relationships/hyperlink" Target="https://beleaderly.com/whats-missing-with-mentors-6-steps-for-attracting-the-attention-of-an-influential-sponsor/" TargetMode="External"/><Relationship Id="rId3" Type="http://schemas.openxmlformats.org/officeDocument/2006/relationships/hyperlink" Target="https://hbr.org/podcast/2019/10/sponsorship-defining-the-relationship" TargetMode="External"/><Relationship Id="rId7" Type="http://schemas.openxmlformats.org/officeDocument/2006/relationships/hyperlink" Target="https://www.ivyexec.com/career-advice/2019/mentor-versus-sponsor-differences-and-how-to-find/" TargetMode="External"/><Relationship Id="rId12" Type="http://schemas.openxmlformats.org/officeDocument/2006/relationships/hyperlink" Target="https://beleaderly.com/can-my-mentor-be-my-sponsor/" TargetMode="External"/><Relationship Id="rId2" Type="http://schemas.openxmlformats.org/officeDocument/2006/relationships/hyperlink" Target="https://www.amazon.com/Sylvia-Ann-Hewlett/e/B001HMYVEQ/ref=dp_byline_cont_book_1" TargetMode="External"/><Relationship Id="rId1" Type="http://schemas.openxmlformats.org/officeDocument/2006/relationships/hyperlink" Target="https://hbr.org/podcast/2019/06/the-surprising-benefits-of-sponsoring-others-at-work" TargetMode="External"/><Relationship Id="rId6" Type="http://schemas.openxmlformats.org/officeDocument/2006/relationships/hyperlink" Target="https://www.leadersedge.com/brokerage-ops/mentor-vs-sponsor" TargetMode="External"/><Relationship Id="rId11" Type="http://schemas.openxmlformats.org/officeDocument/2006/relationships/hyperlink" Target="https://beleaderly.com/are-you-overmentored-and-undersponsored/" TargetMode="External"/><Relationship Id="rId5" Type="http://schemas.openxmlformats.org/officeDocument/2006/relationships/hyperlink" Target="https://www.forbes.com/sites/nancywang/2019/09/02/dont-ask-for-mentors-ask-for-sponsors/" TargetMode="External"/><Relationship Id="rId10" Type="http://schemas.openxmlformats.org/officeDocument/2006/relationships/hyperlink" Target="https://beleaderly.com/sponsor-not-a-mentor/" TargetMode="External"/><Relationship Id="rId4" Type="http://schemas.openxmlformats.org/officeDocument/2006/relationships/hyperlink" Target="https://hbr.org/2010/08/women-are-over-mentored-but-un" TargetMode="External"/><Relationship Id="rId9" Type="http://schemas.openxmlformats.org/officeDocument/2006/relationships/hyperlink" Target="https://www.forbes.com/sites/averyblank/2019/03/05/get-a-sponsor-not-a-mentor-3-steps-to-skyrocket-your-career/" TargetMode="External"/><Relationship Id="rId14" Type="http://schemas.openxmlformats.org/officeDocument/2006/relationships/hyperlink" Target="https://beleaderly.com/7-ways-spot-potential-sponsor/"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hyperlink" Target="https://beleaderly.com/5-ways-to-be-recognized-as-high-potential/" TargetMode="External"/><Relationship Id="rId12" Type="http://schemas.openxmlformats.org/officeDocument/2006/relationships/image" Target="../media/image2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21.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image" Target="../media/image24.svg"/><Relationship Id="rId1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5.xml.rels><?xml version="1.0" encoding="UTF-8" standalone="yes"?>
<Relationships xmlns="http://schemas.openxmlformats.org/package/2006/relationships"><Relationship Id="rId8" Type="http://schemas.openxmlformats.org/officeDocument/2006/relationships/hyperlink" Target="https://www.ivyexec.com/career-advice/2019/3-relationships-you-need-for-business-success/" TargetMode="External"/><Relationship Id="rId13" Type="http://schemas.openxmlformats.org/officeDocument/2006/relationships/hyperlink" Target="https://beleaderly.com/whats-missing-with-mentors-6-steps-for-attracting-the-attention-of-an-influential-sponsor/" TargetMode="External"/><Relationship Id="rId3" Type="http://schemas.openxmlformats.org/officeDocument/2006/relationships/hyperlink" Target="https://hbr.org/podcast/2019/10/sponsorship-defining-the-relationship" TargetMode="External"/><Relationship Id="rId7" Type="http://schemas.openxmlformats.org/officeDocument/2006/relationships/hyperlink" Target="https://www.ivyexec.com/career-advice/2019/mentor-versus-sponsor-differences-and-how-to-find/" TargetMode="External"/><Relationship Id="rId12" Type="http://schemas.openxmlformats.org/officeDocument/2006/relationships/hyperlink" Target="https://beleaderly.com/can-my-mentor-be-my-sponsor/" TargetMode="External"/><Relationship Id="rId2" Type="http://schemas.openxmlformats.org/officeDocument/2006/relationships/hyperlink" Target="https://www.amazon.com/Sylvia-Ann-Hewlett/e/B001HMYVEQ/ref=dp_byline_cont_book_1" TargetMode="External"/><Relationship Id="rId1" Type="http://schemas.openxmlformats.org/officeDocument/2006/relationships/hyperlink" Target="https://hbr.org/podcast/2019/06/the-surprising-benefits-of-sponsoring-others-at-work" TargetMode="External"/><Relationship Id="rId6" Type="http://schemas.openxmlformats.org/officeDocument/2006/relationships/hyperlink" Target="https://www.leadersedge.com/brokerage-ops/mentor-vs-sponsor" TargetMode="External"/><Relationship Id="rId11" Type="http://schemas.openxmlformats.org/officeDocument/2006/relationships/hyperlink" Target="https://beleaderly.com/are-you-overmentored-and-undersponsored/" TargetMode="External"/><Relationship Id="rId5" Type="http://schemas.openxmlformats.org/officeDocument/2006/relationships/hyperlink" Target="https://www.forbes.com/sites/nancywang/2019/09/02/dont-ask-for-mentors-ask-for-sponsors/" TargetMode="External"/><Relationship Id="rId10" Type="http://schemas.openxmlformats.org/officeDocument/2006/relationships/hyperlink" Target="https://beleaderly.com/sponsor-not-a-mentor/" TargetMode="External"/><Relationship Id="rId4" Type="http://schemas.openxmlformats.org/officeDocument/2006/relationships/hyperlink" Target="https://hbr.org/2010/08/women-are-over-mentored-but-un" TargetMode="External"/><Relationship Id="rId9" Type="http://schemas.openxmlformats.org/officeDocument/2006/relationships/hyperlink" Target="https://www.forbes.com/sites/averyblank/2019/03/05/get-a-sponsor-not-a-mentor-3-steps-to-skyrocket-your-career/" TargetMode="External"/><Relationship Id="rId14" Type="http://schemas.openxmlformats.org/officeDocument/2006/relationships/hyperlink" Target="https://beleaderly.com/7-ways-spot-potential-sponso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07C09-26A7-4C5A-A722-BCFF1B28770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99CDB21-6F5C-4362-9391-AB2B647549FA}">
      <dgm:prSet/>
      <dgm:spPr/>
      <dgm:t>
        <a:bodyPr/>
        <a:lstStyle/>
        <a:p>
          <a:r>
            <a:rPr lang="en-US" dirty="0"/>
            <a:t>A mentor advises the mentee; </a:t>
          </a:r>
          <a:r>
            <a:rPr lang="en-US" b="1" dirty="0"/>
            <a:t>sponsors</a:t>
          </a:r>
          <a:r>
            <a:rPr lang="en-US" dirty="0"/>
            <a:t> advocate for their protégés. </a:t>
          </a:r>
        </a:p>
      </dgm:t>
    </dgm:pt>
    <dgm:pt modelId="{084FB3BD-D1C9-4C03-9075-31AE02D8B899}" type="parTrans" cxnId="{370D7D3A-6537-46B8-A9B1-E87F5472197E}">
      <dgm:prSet/>
      <dgm:spPr/>
      <dgm:t>
        <a:bodyPr/>
        <a:lstStyle/>
        <a:p>
          <a:endParaRPr lang="en-US"/>
        </a:p>
      </dgm:t>
    </dgm:pt>
    <dgm:pt modelId="{BE999FD6-3999-40D1-A1BE-2299889D8E57}" type="sibTrans" cxnId="{370D7D3A-6537-46B8-A9B1-E87F5472197E}">
      <dgm:prSet/>
      <dgm:spPr/>
      <dgm:t>
        <a:bodyPr/>
        <a:lstStyle/>
        <a:p>
          <a:endParaRPr lang="en-US"/>
        </a:p>
      </dgm:t>
    </dgm:pt>
    <dgm:pt modelId="{7C140B0A-EA83-4187-97CB-82244C5A87C5}">
      <dgm:prSet/>
      <dgm:spPr/>
      <dgm:t>
        <a:bodyPr/>
        <a:lstStyle/>
        <a:p>
          <a:r>
            <a:rPr lang="en-US" dirty="0"/>
            <a:t>A mentor can be anyone in a position of experience, while a </a:t>
          </a:r>
          <a:r>
            <a:rPr lang="en-US" b="1" dirty="0"/>
            <a:t>sponsor</a:t>
          </a:r>
          <a:r>
            <a:rPr lang="en-US" dirty="0"/>
            <a:t> is a senior-level executive. </a:t>
          </a:r>
        </a:p>
      </dgm:t>
    </dgm:pt>
    <dgm:pt modelId="{DB7001D8-5DCF-4B8C-822D-8F3E162E9874}" type="parTrans" cxnId="{185921CD-FAA9-4C20-8028-2C05C9050608}">
      <dgm:prSet/>
      <dgm:spPr/>
      <dgm:t>
        <a:bodyPr/>
        <a:lstStyle/>
        <a:p>
          <a:endParaRPr lang="en-US"/>
        </a:p>
      </dgm:t>
    </dgm:pt>
    <dgm:pt modelId="{85BD7372-9C9B-4650-9C70-6E7D2A7450CF}" type="sibTrans" cxnId="{185921CD-FAA9-4C20-8028-2C05C9050608}">
      <dgm:prSet/>
      <dgm:spPr/>
      <dgm:t>
        <a:bodyPr/>
        <a:lstStyle/>
        <a:p>
          <a:endParaRPr lang="en-US"/>
        </a:p>
      </dgm:t>
    </dgm:pt>
    <dgm:pt modelId="{2BF43ABF-D541-4797-86B3-53F3F610DE22}">
      <dgm:prSet/>
      <dgm:spPr/>
      <dgm:t>
        <a:bodyPr/>
        <a:lstStyle/>
        <a:p>
          <a:r>
            <a:rPr lang="en-US" b="1" dirty="0"/>
            <a:t>Sponsors</a:t>
          </a:r>
          <a:r>
            <a:rPr lang="en-US" dirty="0"/>
            <a:t> drive their protégé's career vision.  In short, mentors advise you and sponsors advocate </a:t>
          </a:r>
          <a:r>
            <a:rPr lang="en-US" i="1" dirty="0"/>
            <a:t>for you.</a:t>
          </a:r>
          <a:endParaRPr lang="en-US" dirty="0"/>
        </a:p>
      </dgm:t>
    </dgm:pt>
    <dgm:pt modelId="{BBD9B286-FC34-423A-82DA-8262849F0C9A}" type="parTrans" cxnId="{DC2122C6-145C-4B2C-AAA8-71509AB810F9}">
      <dgm:prSet/>
      <dgm:spPr/>
      <dgm:t>
        <a:bodyPr/>
        <a:lstStyle/>
        <a:p>
          <a:endParaRPr lang="en-US"/>
        </a:p>
      </dgm:t>
    </dgm:pt>
    <dgm:pt modelId="{E7098BE6-38CB-4BA0-A08F-78518475BB14}" type="sibTrans" cxnId="{DC2122C6-145C-4B2C-AAA8-71509AB810F9}">
      <dgm:prSet/>
      <dgm:spPr/>
      <dgm:t>
        <a:bodyPr/>
        <a:lstStyle/>
        <a:p>
          <a:endParaRPr lang="en-US"/>
        </a:p>
      </dgm:t>
    </dgm:pt>
    <dgm:pt modelId="{CF2FD3A0-8259-4139-B6A0-8C4FF7135E97}">
      <dgm:prSet/>
      <dgm:spPr/>
      <dgm:t>
        <a:bodyPr/>
        <a:lstStyle/>
        <a:p>
          <a:r>
            <a:rPr lang="en-US" b="1" dirty="0"/>
            <a:t>Mentors</a:t>
          </a:r>
          <a:r>
            <a:rPr lang="en-US" dirty="0"/>
            <a:t> are great, but </a:t>
          </a:r>
          <a:r>
            <a:rPr lang="en-US" b="1" dirty="0"/>
            <a:t>sponsors</a:t>
          </a:r>
          <a:r>
            <a:rPr lang="en-US" dirty="0"/>
            <a:t> are key to your career advancement. </a:t>
          </a:r>
        </a:p>
      </dgm:t>
    </dgm:pt>
    <dgm:pt modelId="{2F244BE8-FF68-48CC-BDCD-47F2C6FEDC21}" type="parTrans" cxnId="{A4C5C3FB-60A9-435F-97C5-5DA1877BCA9B}">
      <dgm:prSet/>
      <dgm:spPr/>
      <dgm:t>
        <a:bodyPr/>
        <a:lstStyle/>
        <a:p>
          <a:endParaRPr lang="en-US"/>
        </a:p>
      </dgm:t>
    </dgm:pt>
    <dgm:pt modelId="{BC9DACAF-EC9C-469D-91C5-7100415FEFB6}" type="sibTrans" cxnId="{A4C5C3FB-60A9-435F-97C5-5DA1877BCA9B}">
      <dgm:prSet/>
      <dgm:spPr/>
      <dgm:t>
        <a:bodyPr/>
        <a:lstStyle/>
        <a:p>
          <a:endParaRPr lang="en-US"/>
        </a:p>
      </dgm:t>
    </dgm:pt>
    <dgm:pt modelId="{C3DE31AB-A52B-4751-A5B9-7347D3136C66}">
      <dgm:prSet/>
      <dgm:spPr/>
      <dgm:t>
        <a:bodyPr/>
        <a:lstStyle/>
        <a:p>
          <a:r>
            <a:rPr lang="en-US" b="1" dirty="0"/>
            <a:t>Mentors</a:t>
          </a:r>
          <a:r>
            <a:rPr lang="en-US" dirty="0"/>
            <a:t> provide behind the scenes advice and support. They help </a:t>
          </a:r>
          <a:r>
            <a:rPr lang="en-US" b="1" dirty="0"/>
            <a:t>you</a:t>
          </a:r>
          <a:r>
            <a:rPr lang="en-US" dirty="0"/>
            <a:t> to learn. </a:t>
          </a:r>
        </a:p>
      </dgm:t>
    </dgm:pt>
    <dgm:pt modelId="{5B7C6E4B-2FC0-416E-AB9F-C6DC4FAF375E}" type="parTrans" cxnId="{949DA656-B055-4AAA-8765-E150EEC3C432}">
      <dgm:prSet/>
      <dgm:spPr/>
      <dgm:t>
        <a:bodyPr/>
        <a:lstStyle/>
        <a:p>
          <a:endParaRPr lang="en-US"/>
        </a:p>
      </dgm:t>
    </dgm:pt>
    <dgm:pt modelId="{F9611518-41A6-4D51-AE82-BBD7BA9409E8}" type="sibTrans" cxnId="{949DA656-B055-4AAA-8765-E150EEC3C432}">
      <dgm:prSet/>
      <dgm:spPr/>
      <dgm:t>
        <a:bodyPr/>
        <a:lstStyle/>
        <a:p>
          <a:endParaRPr lang="en-US"/>
        </a:p>
      </dgm:t>
    </dgm:pt>
    <dgm:pt modelId="{D543C3F8-0F6C-487C-9F22-F6E4ACD6F99F}">
      <dgm:prSet/>
      <dgm:spPr/>
      <dgm:t>
        <a:bodyPr/>
        <a:lstStyle/>
        <a:p>
          <a:r>
            <a:rPr lang="en-US" b="1" dirty="0"/>
            <a:t>Sponsors</a:t>
          </a:r>
          <a:r>
            <a:rPr lang="en-US" dirty="0"/>
            <a:t> are on the front lines and will tell others that </a:t>
          </a:r>
          <a:r>
            <a:rPr lang="en-US" b="1" dirty="0"/>
            <a:t>you</a:t>
          </a:r>
          <a:r>
            <a:rPr lang="en-US" dirty="0"/>
            <a:t> are the person for the job.</a:t>
          </a:r>
        </a:p>
      </dgm:t>
    </dgm:pt>
    <dgm:pt modelId="{D6FC4EBB-088F-425E-A058-28907826B484}" type="parTrans" cxnId="{BDB97EB7-D9EA-4014-978F-1873B7F9DAC5}">
      <dgm:prSet/>
      <dgm:spPr/>
      <dgm:t>
        <a:bodyPr/>
        <a:lstStyle/>
        <a:p>
          <a:endParaRPr lang="en-US"/>
        </a:p>
      </dgm:t>
    </dgm:pt>
    <dgm:pt modelId="{3B4B5F0D-EB4D-4BA2-AC56-732A7C2B1BA5}" type="sibTrans" cxnId="{BDB97EB7-D9EA-4014-978F-1873B7F9DAC5}">
      <dgm:prSet/>
      <dgm:spPr/>
      <dgm:t>
        <a:bodyPr/>
        <a:lstStyle/>
        <a:p>
          <a:endParaRPr lang="en-US"/>
        </a:p>
      </dgm:t>
    </dgm:pt>
    <dgm:pt modelId="{BE7AE122-19E8-430F-8517-FDA52AFB9C9A}" type="pres">
      <dgm:prSet presAssocID="{D3807C09-26A7-4C5A-A722-BCFF1B287705}" presName="vert0" presStyleCnt="0">
        <dgm:presLayoutVars>
          <dgm:dir/>
          <dgm:animOne val="branch"/>
          <dgm:animLvl val="lvl"/>
        </dgm:presLayoutVars>
      </dgm:prSet>
      <dgm:spPr/>
    </dgm:pt>
    <dgm:pt modelId="{65003CE8-10D2-4B82-81F3-54F713CE1525}" type="pres">
      <dgm:prSet presAssocID="{399CDB21-6F5C-4362-9391-AB2B647549FA}" presName="thickLine" presStyleLbl="alignNode1" presStyleIdx="0" presStyleCnt="6"/>
      <dgm:spPr/>
    </dgm:pt>
    <dgm:pt modelId="{DD51C9F9-A086-4542-BBDE-9C30010AAB12}" type="pres">
      <dgm:prSet presAssocID="{399CDB21-6F5C-4362-9391-AB2B647549FA}" presName="horz1" presStyleCnt="0"/>
      <dgm:spPr/>
    </dgm:pt>
    <dgm:pt modelId="{F5940130-07E9-4954-B4E8-98A5442B3210}" type="pres">
      <dgm:prSet presAssocID="{399CDB21-6F5C-4362-9391-AB2B647549FA}" presName="tx1" presStyleLbl="revTx" presStyleIdx="0" presStyleCnt="6" custLinFactNeighborY="3618"/>
      <dgm:spPr/>
    </dgm:pt>
    <dgm:pt modelId="{A6B41DB4-90D4-4464-B394-B827E2B58B34}" type="pres">
      <dgm:prSet presAssocID="{399CDB21-6F5C-4362-9391-AB2B647549FA}" presName="vert1" presStyleCnt="0"/>
      <dgm:spPr/>
    </dgm:pt>
    <dgm:pt modelId="{7B4D3BBE-9A00-48E6-B6D8-97A503C28DD3}" type="pres">
      <dgm:prSet presAssocID="{7C140B0A-EA83-4187-97CB-82244C5A87C5}" presName="thickLine" presStyleLbl="alignNode1" presStyleIdx="1" presStyleCnt="6"/>
      <dgm:spPr/>
    </dgm:pt>
    <dgm:pt modelId="{75FB306F-0134-4386-A488-7BE4DCAA356D}" type="pres">
      <dgm:prSet presAssocID="{7C140B0A-EA83-4187-97CB-82244C5A87C5}" presName="horz1" presStyleCnt="0"/>
      <dgm:spPr/>
    </dgm:pt>
    <dgm:pt modelId="{36AE257A-4CEF-4B2C-BC31-85560F8F243F}" type="pres">
      <dgm:prSet presAssocID="{7C140B0A-EA83-4187-97CB-82244C5A87C5}" presName="tx1" presStyleLbl="revTx" presStyleIdx="1" presStyleCnt="6"/>
      <dgm:spPr/>
    </dgm:pt>
    <dgm:pt modelId="{F08CDA27-17BA-4FFE-9D11-B4A759FCD69B}" type="pres">
      <dgm:prSet presAssocID="{7C140B0A-EA83-4187-97CB-82244C5A87C5}" presName="vert1" presStyleCnt="0"/>
      <dgm:spPr/>
    </dgm:pt>
    <dgm:pt modelId="{2D874E16-6734-46F9-B5F9-2583CE2183F3}" type="pres">
      <dgm:prSet presAssocID="{2BF43ABF-D541-4797-86B3-53F3F610DE22}" presName="thickLine" presStyleLbl="alignNode1" presStyleIdx="2" presStyleCnt="6"/>
      <dgm:spPr/>
    </dgm:pt>
    <dgm:pt modelId="{2D6D0460-5DDC-494C-B566-B9AB55547A63}" type="pres">
      <dgm:prSet presAssocID="{2BF43ABF-D541-4797-86B3-53F3F610DE22}" presName="horz1" presStyleCnt="0"/>
      <dgm:spPr/>
    </dgm:pt>
    <dgm:pt modelId="{A8F1FAD2-672C-4D65-B58E-03FE1DB8AA2A}" type="pres">
      <dgm:prSet presAssocID="{2BF43ABF-D541-4797-86B3-53F3F610DE22}" presName="tx1" presStyleLbl="revTx" presStyleIdx="2" presStyleCnt="6"/>
      <dgm:spPr/>
    </dgm:pt>
    <dgm:pt modelId="{9BC3D2F5-1E6B-45A1-9DE7-70AB3D0631CB}" type="pres">
      <dgm:prSet presAssocID="{2BF43ABF-D541-4797-86B3-53F3F610DE22}" presName="vert1" presStyleCnt="0"/>
      <dgm:spPr/>
    </dgm:pt>
    <dgm:pt modelId="{504BC41F-24A4-403A-A0E2-7CDF03ECE871}" type="pres">
      <dgm:prSet presAssocID="{CF2FD3A0-8259-4139-B6A0-8C4FF7135E97}" presName="thickLine" presStyleLbl="alignNode1" presStyleIdx="3" presStyleCnt="6"/>
      <dgm:spPr/>
    </dgm:pt>
    <dgm:pt modelId="{6BF05D1E-E50A-4094-903C-302966BED2FC}" type="pres">
      <dgm:prSet presAssocID="{CF2FD3A0-8259-4139-B6A0-8C4FF7135E97}" presName="horz1" presStyleCnt="0"/>
      <dgm:spPr/>
    </dgm:pt>
    <dgm:pt modelId="{504F453F-6AAE-49CE-8DD8-82CDECE843B5}" type="pres">
      <dgm:prSet presAssocID="{CF2FD3A0-8259-4139-B6A0-8C4FF7135E97}" presName="tx1" presStyleLbl="revTx" presStyleIdx="3" presStyleCnt="6"/>
      <dgm:spPr/>
    </dgm:pt>
    <dgm:pt modelId="{B7A31E28-F7A5-4153-8202-1F5B3E091CFD}" type="pres">
      <dgm:prSet presAssocID="{CF2FD3A0-8259-4139-B6A0-8C4FF7135E97}" presName="vert1" presStyleCnt="0"/>
      <dgm:spPr/>
    </dgm:pt>
    <dgm:pt modelId="{23598B12-0990-48ED-A511-96D43353D0FC}" type="pres">
      <dgm:prSet presAssocID="{C3DE31AB-A52B-4751-A5B9-7347D3136C66}" presName="thickLine" presStyleLbl="alignNode1" presStyleIdx="4" presStyleCnt="6"/>
      <dgm:spPr/>
    </dgm:pt>
    <dgm:pt modelId="{49AF9099-8F0F-4CEE-9285-F50F0E46DB02}" type="pres">
      <dgm:prSet presAssocID="{C3DE31AB-A52B-4751-A5B9-7347D3136C66}" presName="horz1" presStyleCnt="0"/>
      <dgm:spPr/>
    </dgm:pt>
    <dgm:pt modelId="{C40335A3-78E9-463B-90E7-B0CB6A7B98C5}" type="pres">
      <dgm:prSet presAssocID="{C3DE31AB-A52B-4751-A5B9-7347D3136C66}" presName="tx1" presStyleLbl="revTx" presStyleIdx="4" presStyleCnt="6"/>
      <dgm:spPr/>
    </dgm:pt>
    <dgm:pt modelId="{332495D4-B65E-4443-BE8D-93E9C0158365}" type="pres">
      <dgm:prSet presAssocID="{C3DE31AB-A52B-4751-A5B9-7347D3136C66}" presName="vert1" presStyleCnt="0"/>
      <dgm:spPr/>
    </dgm:pt>
    <dgm:pt modelId="{328F6D98-57B9-43A0-A389-7951328A6998}" type="pres">
      <dgm:prSet presAssocID="{D543C3F8-0F6C-487C-9F22-F6E4ACD6F99F}" presName="thickLine" presStyleLbl="alignNode1" presStyleIdx="5" presStyleCnt="6"/>
      <dgm:spPr/>
    </dgm:pt>
    <dgm:pt modelId="{F5C18D7A-C454-4B9B-A292-4BD6214FF6B9}" type="pres">
      <dgm:prSet presAssocID="{D543C3F8-0F6C-487C-9F22-F6E4ACD6F99F}" presName="horz1" presStyleCnt="0"/>
      <dgm:spPr/>
    </dgm:pt>
    <dgm:pt modelId="{F04B8CB6-FFB8-4F01-8B07-07EEC3A365A3}" type="pres">
      <dgm:prSet presAssocID="{D543C3F8-0F6C-487C-9F22-F6E4ACD6F99F}" presName="tx1" presStyleLbl="revTx" presStyleIdx="5" presStyleCnt="6"/>
      <dgm:spPr/>
    </dgm:pt>
    <dgm:pt modelId="{F736A9B8-7632-43E2-A912-061FDB612488}" type="pres">
      <dgm:prSet presAssocID="{D543C3F8-0F6C-487C-9F22-F6E4ACD6F99F}" presName="vert1" presStyleCnt="0"/>
      <dgm:spPr/>
    </dgm:pt>
  </dgm:ptLst>
  <dgm:cxnLst>
    <dgm:cxn modelId="{F7F19116-CFBC-4562-96EE-C74A3BFE31A7}" type="presOf" srcId="{CF2FD3A0-8259-4139-B6A0-8C4FF7135E97}" destId="{504F453F-6AAE-49CE-8DD8-82CDECE843B5}" srcOrd="0" destOrd="0" presId="urn:microsoft.com/office/officeart/2008/layout/LinedList"/>
    <dgm:cxn modelId="{8D84C92A-868A-4695-9D02-A4E5958047D1}" type="presOf" srcId="{C3DE31AB-A52B-4751-A5B9-7347D3136C66}" destId="{C40335A3-78E9-463B-90E7-B0CB6A7B98C5}" srcOrd="0" destOrd="0" presId="urn:microsoft.com/office/officeart/2008/layout/LinedList"/>
    <dgm:cxn modelId="{370D7D3A-6537-46B8-A9B1-E87F5472197E}" srcId="{D3807C09-26A7-4C5A-A722-BCFF1B287705}" destId="{399CDB21-6F5C-4362-9391-AB2B647549FA}" srcOrd="0" destOrd="0" parTransId="{084FB3BD-D1C9-4C03-9075-31AE02D8B899}" sibTransId="{BE999FD6-3999-40D1-A1BE-2299889D8E57}"/>
    <dgm:cxn modelId="{A03EB63C-8C85-4319-B417-24B5D37B0BC0}" type="presOf" srcId="{399CDB21-6F5C-4362-9391-AB2B647549FA}" destId="{F5940130-07E9-4954-B4E8-98A5442B3210}" srcOrd="0" destOrd="0" presId="urn:microsoft.com/office/officeart/2008/layout/LinedList"/>
    <dgm:cxn modelId="{949DA656-B055-4AAA-8765-E150EEC3C432}" srcId="{D3807C09-26A7-4C5A-A722-BCFF1B287705}" destId="{C3DE31AB-A52B-4751-A5B9-7347D3136C66}" srcOrd="4" destOrd="0" parTransId="{5B7C6E4B-2FC0-416E-AB9F-C6DC4FAF375E}" sibTransId="{F9611518-41A6-4D51-AE82-BBD7BA9409E8}"/>
    <dgm:cxn modelId="{5E8B4291-74C4-4D00-9F2B-B5571298AFD7}" type="presOf" srcId="{7C140B0A-EA83-4187-97CB-82244C5A87C5}" destId="{36AE257A-4CEF-4B2C-BC31-85560F8F243F}" srcOrd="0" destOrd="0" presId="urn:microsoft.com/office/officeart/2008/layout/LinedList"/>
    <dgm:cxn modelId="{5E0531A4-5481-4A96-9B81-269E7CAE93DE}" type="presOf" srcId="{D543C3F8-0F6C-487C-9F22-F6E4ACD6F99F}" destId="{F04B8CB6-FFB8-4F01-8B07-07EEC3A365A3}" srcOrd="0" destOrd="0" presId="urn:microsoft.com/office/officeart/2008/layout/LinedList"/>
    <dgm:cxn modelId="{BDB97EB7-D9EA-4014-978F-1873B7F9DAC5}" srcId="{D3807C09-26A7-4C5A-A722-BCFF1B287705}" destId="{D543C3F8-0F6C-487C-9F22-F6E4ACD6F99F}" srcOrd="5" destOrd="0" parTransId="{D6FC4EBB-088F-425E-A058-28907826B484}" sibTransId="{3B4B5F0D-EB4D-4BA2-AC56-732A7C2B1BA5}"/>
    <dgm:cxn modelId="{DC2122C6-145C-4B2C-AAA8-71509AB810F9}" srcId="{D3807C09-26A7-4C5A-A722-BCFF1B287705}" destId="{2BF43ABF-D541-4797-86B3-53F3F610DE22}" srcOrd="2" destOrd="0" parTransId="{BBD9B286-FC34-423A-82DA-8262849F0C9A}" sibTransId="{E7098BE6-38CB-4BA0-A08F-78518475BB14}"/>
    <dgm:cxn modelId="{185921CD-FAA9-4C20-8028-2C05C9050608}" srcId="{D3807C09-26A7-4C5A-A722-BCFF1B287705}" destId="{7C140B0A-EA83-4187-97CB-82244C5A87C5}" srcOrd="1" destOrd="0" parTransId="{DB7001D8-5DCF-4B8C-822D-8F3E162E9874}" sibTransId="{85BD7372-9C9B-4650-9C70-6E7D2A7450CF}"/>
    <dgm:cxn modelId="{E03B11DD-03DC-4990-B4D0-E4B370C088A8}" type="presOf" srcId="{2BF43ABF-D541-4797-86B3-53F3F610DE22}" destId="{A8F1FAD2-672C-4D65-B58E-03FE1DB8AA2A}" srcOrd="0" destOrd="0" presId="urn:microsoft.com/office/officeart/2008/layout/LinedList"/>
    <dgm:cxn modelId="{DACFC9E9-01E2-4237-B342-18F17D508D91}" type="presOf" srcId="{D3807C09-26A7-4C5A-A722-BCFF1B287705}" destId="{BE7AE122-19E8-430F-8517-FDA52AFB9C9A}" srcOrd="0" destOrd="0" presId="urn:microsoft.com/office/officeart/2008/layout/LinedList"/>
    <dgm:cxn modelId="{A4C5C3FB-60A9-435F-97C5-5DA1877BCA9B}" srcId="{D3807C09-26A7-4C5A-A722-BCFF1B287705}" destId="{CF2FD3A0-8259-4139-B6A0-8C4FF7135E97}" srcOrd="3" destOrd="0" parTransId="{2F244BE8-FF68-48CC-BDCD-47F2C6FEDC21}" sibTransId="{BC9DACAF-EC9C-469D-91C5-7100415FEFB6}"/>
    <dgm:cxn modelId="{88D57BAA-D189-4A93-87E0-B8C14028BFE8}" type="presParOf" srcId="{BE7AE122-19E8-430F-8517-FDA52AFB9C9A}" destId="{65003CE8-10D2-4B82-81F3-54F713CE1525}" srcOrd="0" destOrd="0" presId="urn:microsoft.com/office/officeart/2008/layout/LinedList"/>
    <dgm:cxn modelId="{B116428B-C986-436C-AC0A-955F4B9DBFD9}" type="presParOf" srcId="{BE7AE122-19E8-430F-8517-FDA52AFB9C9A}" destId="{DD51C9F9-A086-4542-BBDE-9C30010AAB12}" srcOrd="1" destOrd="0" presId="urn:microsoft.com/office/officeart/2008/layout/LinedList"/>
    <dgm:cxn modelId="{F2D39B31-30AD-43A8-A464-33A85797506E}" type="presParOf" srcId="{DD51C9F9-A086-4542-BBDE-9C30010AAB12}" destId="{F5940130-07E9-4954-B4E8-98A5442B3210}" srcOrd="0" destOrd="0" presId="urn:microsoft.com/office/officeart/2008/layout/LinedList"/>
    <dgm:cxn modelId="{9049759C-D65F-4C27-9E3E-3884040AB062}" type="presParOf" srcId="{DD51C9F9-A086-4542-BBDE-9C30010AAB12}" destId="{A6B41DB4-90D4-4464-B394-B827E2B58B34}" srcOrd="1" destOrd="0" presId="urn:microsoft.com/office/officeart/2008/layout/LinedList"/>
    <dgm:cxn modelId="{BC7BA330-047B-4A9C-B194-0FA474500875}" type="presParOf" srcId="{BE7AE122-19E8-430F-8517-FDA52AFB9C9A}" destId="{7B4D3BBE-9A00-48E6-B6D8-97A503C28DD3}" srcOrd="2" destOrd="0" presId="urn:microsoft.com/office/officeart/2008/layout/LinedList"/>
    <dgm:cxn modelId="{82552B2E-3519-440D-8897-D1E1B13148F1}" type="presParOf" srcId="{BE7AE122-19E8-430F-8517-FDA52AFB9C9A}" destId="{75FB306F-0134-4386-A488-7BE4DCAA356D}" srcOrd="3" destOrd="0" presId="urn:microsoft.com/office/officeart/2008/layout/LinedList"/>
    <dgm:cxn modelId="{1B3AE6B3-2A4B-4ACC-AE45-B1D58C8E46B9}" type="presParOf" srcId="{75FB306F-0134-4386-A488-7BE4DCAA356D}" destId="{36AE257A-4CEF-4B2C-BC31-85560F8F243F}" srcOrd="0" destOrd="0" presId="urn:microsoft.com/office/officeart/2008/layout/LinedList"/>
    <dgm:cxn modelId="{00C8787D-120E-46EE-8B8B-67224A651393}" type="presParOf" srcId="{75FB306F-0134-4386-A488-7BE4DCAA356D}" destId="{F08CDA27-17BA-4FFE-9D11-B4A759FCD69B}" srcOrd="1" destOrd="0" presId="urn:microsoft.com/office/officeart/2008/layout/LinedList"/>
    <dgm:cxn modelId="{161D1B0C-B09B-46AE-9064-741D7B082D0D}" type="presParOf" srcId="{BE7AE122-19E8-430F-8517-FDA52AFB9C9A}" destId="{2D874E16-6734-46F9-B5F9-2583CE2183F3}" srcOrd="4" destOrd="0" presId="urn:microsoft.com/office/officeart/2008/layout/LinedList"/>
    <dgm:cxn modelId="{C069BA41-7CC0-41E6-BD1E-59F8B9D7E04D}" type="presParOf" srcId="{BE7AE122-19E8-430F-8517-FDA52AFB9C9A}" destId="{2D6D0460-5DDC-494C-B566-B9AB55547A63}" srcOrd="5" destOrd="0" presId="urn:microsoft.com/office/officeart/2008/layout/LinedList"/>
    <dgm:cxn modelId="{3B8B6FFA-BD61-48DD-A1CA-B57A7D6D820C}" type="presParOf" srcId="{2D6D0460-5DDC-494C-B566-B9AB55547A63}" destId="{A8F1FAD2-672C-4D65-B58E-03FE1DB8AA2A}" srcOrd="0" destOrd="0" presId="urn:microsoft.com/office/officeart/2008/layout/LinedList"/>
    <dgm:cxn modelId="{3F9EC29F-A452-4692-BE3F-2BB41C5BCD84}" type="presParOf" srcId="{2D6D0460-5DDC-494C-B566-B9AB55547A63}" destId="{9BC3D2F5-1E6B-45A1-9DE7-70AB3D0631CB}" srcOrd="1" destOrd="0" presId="urn:microsoft.com/office/officeart/2008/layout/LinedList"/>
    <dgm:cxn modelId="{BE3C3A60-0ACB-4BD0-9831-A22630F8C963}" type="presParOf" srcId="{BE7AE122-19E8-430F-8517-FDA52AFB9C9A}" destId="{504BC41F-24A4-403A-A0E2-7CDF03ECE871}" srcOrd="6" destOrd="0" presId="urn:microsoft.com/office/officeart/2008/layout/LinedList"/>
    <dgm:cxn modelId="{B11EAF03-6C8B-4DF0-ADBA-46A05F80B1A3}" type="presParOf" srcId="{BE7AE122-19E8-430F-8517-FDA52AFB9C9A}" destId="{6BF05D1E-E50A-4094-903C-302966BED2FC}" srcOrd="7" destOrd="0" presId="urn:microsoft.com/office/officeart/2008/layout/LinedList"/>
    <dgm:cxn modelId="{A982D932-1C3A-4040-8366-D72BF5E7ADB7}" type="presParOf" srcId="{6BF05D1E-E50A-4094-903C-302966BED2FC}" destId="{504F453F-6AAE-49CE-8DD8-82CDECE843B5}" srcOrd="0" destOrd="0" presId="urn:microsoft.com/office/officeart/2008/layout/LinedList"/>
    <dgm:cxn modelId="{C984932E-191A-4A34-8776-1DC8C8F9CDCD}" type="presParOf" srcId="{6BF05D1E-E50A-4094-903C-302966BED2FC}" destId="{B7A31E28-F7A5-4153-8202-1F5B3E091CFD}" srcOrd="1" destOrd="0" presId="urn:microsoft.com/office/officeart/2008/layout/LinedList"/>
    <dgm:cxn modelId="{3C84CFD9-4624-43CE-B50A-67BC0A92A655}" type="presParOf" srcId="{BE7AE122-19E8-430F-8517-FDA52AFB9C9A}" destId="{23598B12-0990-48ED-A511-96D43353D0FC}" srcOrd="8" destOrd="0" presId="urn:microsoft.com/office/officeart/2008/layout/LinedList"/>
    <dgm:cxn modelId="{44084741-1802-41DE-9E5D-1570266F31D5}" type="presParOf" srcId="{BE7AE122-19E8-430F-8517-FDA52AFB9C9A}" destId="{49AF9099-8F0F-4CEE-9285-F50F0E46DB02}" srcOrd="9" destOrd="0" presId="urn:microsoft.com/office/officeart/2008/layout/LinedList"/>
    <dgm:cxn modelId="{BC9CA80B-79B7-42D4-9E04-2A95079CFA6E}" type="presParOf" srcId="{49AF9099-8F0F-4CEE-9285-F50F0E46DB02}" destId="{C40335A3-78E9-463B-90E7-B0CB6A7B98C5}" srcOrd="0" destOrd="0" presId="urn:microsoft.com/office/officeart/2008/layout/LinedList"/>
    <dgm:cxn modelId="{D32DAF92-F20F-4406-B275-EB85E95125DD}" type="presParOf" srcId="{49AF9099-8F0F-4CEE-9285-F50F0E46DB02}" destId="{332495D4-B65E-4443-BE8D-93E9C0158365}" srcOrd="1" destOrd="0" presId="urn:microsoft.com/office/officeart/2008/layout/LinedList"/>
    <dgm:cxn modelId="{0E21493E-C374-46B7-8B9D-A7FD161D49C5}" type="presParOf" srcId="{BE7AE122-19E8-430F-8517-FDA52AFB9C9A}" destId="{328F6D98-57B9-43A0-A389-7951328A6998}" srcOrd="10" destOrd="0" presId="urn:microsoft.com/office/officeart/2008/layout/LinedList"/>
    <dgm:cxn modelId="{D72F6E8E-297F-460A-A63B-C1A1C5320938}" type="presParOf" srcId="{BE7AE122-19E8-430F-8517-FDA52AFB9C9A}" destId="{F5C18D7A-C454-4B9B-A292-4BD6214FF6B9}" srcOrd="11" destOrd="0" presId="urn:microsoft.com/office/officeart/2008/layout/LinedList"/>
    <dgm:cxn modelId="{5F29C521-4378-40B8-B910-70CA1C69EC6B}" type="presParOf" srcId="{F5C18D7A-C454-4B9B-A292-4BD6214FF6B9}" destId="{F04B8CB6-FFB8-4F01-8B07-07EEC3A365A3}" srcOrd="0" destOrd="0" presId="urn:microsoft.com/office/officeart/2008/layout/LinedList"/>
    <dgm:cxn modelId="{E79CF0D4-8EB2-4D25-96BD-E9984EF38EA2}" type="presParOf" srcId="{F5C18D7A-C454-4B9B-A292-4BD6214FF6B9}" destId="{F736A9B8-7632-43E2-A912-061FDB6124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9AE98-FA7E-46FD-8418-35C61A86489B}" type="doc">
      <dgm:prSet loTypeId="urn:microsoft.com/office/officeart/2018/2/layout/IconVerticalSolidList" loCatId="icon" qsTypeId="urn:microsoft.com/office/officeart/2005/8/quickstyle/3d3" qsCatId="3D" csTypeId="urn:microsoft.com/office/officeart/2005/8/colors/accent3_2" csCatId="accent3" phldr="1"/>
      <dgm:spPr/>
      <dgm:t>
        <a:bodyPr/>
        <a:lstStyle/>
        <a:p>
          <a:endParaRPr lang="en-US"/>
        </a:p>
      </dgm:t>
    </dgm:pt>
    <dgm:pt modelId="{9286F1C7-4D82-42EB-8898-CDD45DABB8D3}">
      <dgm:prSet/>
      <dgm:spPr/>
      <dgm:t>
        <a:bodyPr/>
        <a:lstStyle/>
        <a:p>
          <a:pPr>
            <a:lnSpc>
              <a:spcPct val="100000"/>
            </a:lnSpc>
          </a:pPr>
          <a:r>
            <a:rPr lang="en-US" b="1" dirty="0"/>
            <a:t>1. Look for leaders who publicly praise subordinates, support them on contentious issues, and offer career guidance and challenging assignments to rising stars.</a:t>
          </a:r>
        </a:p>
      </dgm:t>
    </dgm:pt>
    <dgm:pt modelId="{10B89321-FA31-431A-A9CA-459404B46CBD}" type="parTrans" cxnId="{D6CA8B4A-4CDB-476C-BACB-5C973822AD3E}">
      <dgm:prSet/>
      <dgm:spPr/>
      <dgm:t>
        <a:bodyPr/>
        <a:lstStyle/>
        <a:p>
          <a:endParaRPr lang="en-US"/>
        </a:p>
      </dgm:t>
    </dgm:pt>
    <dgm:pt modelId="{C522A077-BE61-48C4-AA8D-84AC307036E8}" type="sibTrans" cxnId="{D6CA8B4A-4CDB-476C-BACB-5C973822AD3E}">
      <dgm:prSet/>
      <dgm:spPr/>
      <dgm:t>
        <a:bodyPr/>
        <a:lstStyle/>
        <a:p>
          <a:endParaRPr lang="en-US"/>
        </a:p>
      </dgm:t>
    </dgm:pt>
    <dgm:pt modelId="{2DF71B00-95FA-4D37-93B1-23E39374226C}">
      <dgm:prSet/>
      <dgm:spPr/>
      <dgm:t>
        <a:bodyPr/>
        <a:lstStyle/>
        <a:p>
          <a:pPr>
            <a:lnSpc>
              <a:spcPct val="100000"/>
            </a:lnSpc>
          </a:pPr>
          <a:r>
            <a:rPr lang="en-US" b="1" dirty="0"/>
            <a:t>2. Talk to colleagues to uncover which leaders are hands-on in their involvement with talent development initiatives such as mentoring and high-potential talent management programs.</a:t>
          </a:r>
        </a:p>
      </dgm:t>
    </dgm:pt>
    <dgm:pt modelId="{690580DD-FC4E-42BB-80A2-AA8BDB0F7BED}" type="parTrans" cxnId="{D23D0F92-DAFF-4B56-B5F6-8793B6A02569}">
      <dgm:prSet/>
      <dgm:spPr/>
      <dgm:t>
        <a:bodyPr/>
        <a:lstStyle/>
        <a:p>
          <a:endParaRPr lang="en-US"/>
        </a:p>
      </dgm:t>
    </dgm:pt>
    <dgm:pt modelId="{E5893B5C-9102-4314-90A5-EB3F1EFA1BEE}" type="sibTrans" cxnId="{D23D0F92-DAFF-4B56-B5F6-8793B6A02569}">
      <dgm:prSet/>
      <dgm:spPr/>
      <dgm:t>
        <a:bodyPr/>
        <a:lstStyle/>
        <a:p>
          <a:endParaRPr lang="en-US"/>
        </a:p>
      </dgm:t>
    </dgm:pt>
    <dgm:pt modelId="{AA0650CA-AFAA-43B5-AB2E-09500C05B9A7}">
      <dgm:prSet/>
      <dgm:spPr/>
      <dgm:t>
        <a:bodyPr/>
        <a:lstStyle/>
        <a:p>
          <a:pPr>
            <a:lnSpc>
              <a:spcPct val="100000"/>
            </a:lnSpc>
          </a:pPr>
          <a:endParaRPr lang="en-US" b="1" dirty="0"/>
        </a:p>
        <a:p>
          <a:pPr>
            <a:lnSpc>
              <a:spcPct val="100000"/>
            </a:lnSpc>
          </a:pPr>
          <a:r>
            <a:rPr lang="en-US" b="1" dirty="0"/>
            <a:t>3. Observe the career paths of other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high-potential leaders</a:t>
          </a:r>
          <a:r>
            <a:rPr lang="en-US" b="1" dirty="0"/>
            <a:t> to see if you can figure out who is sponsoring them. If someone’s career is soaring, chances are there’s a sponsor or two behind the scenes, facilitating that advancement.</a:t>
          </a:r>
        </a:p>
      </dgm:t>
    </dgm:pt>
    <dgm:pt modelId="{C3495844-73C5-4946-A8DB-08DB70BD6C40}" type="parTrans" cxnId="{4F686F7D-488D-4FC0-8BB0-7E0575B0D207}">
      <dgm:prSet/>
      <dgm:spPr/>
      <dgm:t>
        <a:bodyPr/>
        <a:lstStyle/>
        <a:p>
          <a:endParaRPr lang="en-US"/>
        </a:p>
      </dgm:t>
    </dgm:pt>
    <dgm:pt modelId="{84455E8E-373C-4F1D-98F8-9197BA742B55}" type="sibTrans" cxnId="{4F686F7D-488D-4FC0-8BB0-7E0575B0D207}">
      <dgm:prSet/>
      <dgm:spPr/>
      <dgm:t>
        <a:bodyPr/>
        <a:lstStyle/>
        <a:p>
          <a:endParaRPr lang="en-US"/>
        </a:p>
      </dgm:t>
    </dgm:pt>
    <dgm:pt modelId="{6938B423-C4F3-4CE3-A45F-5C885581CB51}">
      <dgm:prSet/>
      <dgm:spPr/>
      <dgm:t>
        <a:bodyPr/>
        <a:lstStyle/>
        <a:p>
          <a:pPr>
            <a:lnSpc>
              <a:spcPct val="100000"/>
            </a:lnSpc>
          </a:pPr>
          <a:r>
            <a:rPr lang="en-US" b="1" dirty="0"/>
            <a:t>4.  Attend employee resource group events to discern which executive sponsors and speakers are the most involved and committed.</a:t>
          </a:r>
        </a:p>
      </dgm:t>
    </dgm:pt>
    <dgm:pt modelId="{F4E3AAFC-C61E-455A-9A55-ECEF1952C402}" type="parTrans" cxnId="{8C5EEFEE-87FD-4C00-817D-C81F14127AC8}">
      <dgm:prSet/>
      <dgm:spPr/>
      <dgm:t>
        <a:bodyPr/>
        <a:lstStyle/>
        <a:p>
          <a:endParaRPr lang="en-US"/>
        </a:p>
      </dgm:t>
    </dgm:pt>
    <dgm:pt modelId="{FEADB28F-335B-46F9-A4F8-8360343BC682}" type="sibTrans" cxnId="{8C5EEFEE-87FD-4C00-817D-C81F14127AC8}">
      <dgm:prSet/>
      <dgm:spPr/>
      <dgm:t>
        <a:bodyPr/>
        <a:lstStyle/>
        <a:p>
          <a:endParaRPr lang="en-US"/>
        </a:p>
      </dgm:t>
    </dgm:pt>
    <dgm:pt modelId="{AFBA2951-5096-44F6-8A09-D0168FA7913B}">
      <dgm:prSet/>
      <dgm:spPr/>
      <dgm:t>
        <a:bodyPr/>
        <a:lstStyle/>
        <a:p>
          <a:pPr>
            <a:lnSpc>
              <a:spcPct val="100000"/>
            </a:lnSpc>
          </a:pPr>
          <a:r>
            <a:rPr lang="en-US" b="1" dirty="0"/>
            <a:t>5. Pay attention when colleagues speak highly of the boss who made a big difference in their career, or entrusted them with a high-profile assignment that broadened their capabilities.</a:t>
          </a:r>
        </a:p>
      </dgm:t>
    </dgm:pt>
    <dgm:pt modelId="{2AA58A12-B88D-4052-90DB-89FCB1DE8EAE}" type="parTrans" cxnId="{6FB4258E-24F8-4C45-9182-791F7C344E15}">
      <dgm:prSet/>
      <dgm:spPr/>
      <dgm:t>
        <a:bodyPr/>
        <a:lstStyle/>
        <a:p>
          <a:endParaRPr lang="en-US"/>
        </a:p>
      </dgm:t>
    </dgm:pt>
    <dgm:pt modelId="{342B3D5C-53D3-451F-8CF5-E91D9E26E831}" type="sibTrans" cxnId="{6FB4258E-24F8-4C45-9182-791F7C344E15}">
      <dgm:prSet/>
      <dgm:spPr/>
      <dgm:t>
        <a:bodyPr/>
        <a:lstStyle/>
        <a:p>
          <a:endParaRPr lang="en-US"/>
        </a:p>
      </dgm:t>
    </dgm:pt>
    <dgm:pt modelId="{084615BE-62F8-4D79-9602-576BE976B622}">
      <dgm:prSet/>
      <dgm:spPr/>
      <dgm:t>
        <a:bodyPr/>
        <a:lstStyle/>
        <a:p>
          <a:pPr>
            <a:lnSpc>
              <a:spcPct val="100000"/>
            </a:lnSpc>
          </a:pPr>
          <a:r>
            <a:rPr lang="en-US" b="1" dirty="0"/>
            <a:t>6. When an up-and-coming leader speaks up in a meeting, notice who supports them, endorses their ideas, and backs their decisions.</a:t>
          </a:r>
        </a:p>
      </dgm:t>
    </dgm:pt>
    <dgm:pt modelId="{29CE4991-1885-47E9-8546-CDA5EDC8475A}" type="parTrans" cxnId="{81949206-C6A3-4A9F-A42D-9B3E1E1F716F}">
      <dgm:prSet/>
      <dgm:spPr/>
      <dgm:t>
        <a:bodyPr/>
        <a:lstStyle/>
        <a:p>
          <a:endParaRPr lang="en-US"/>
        </a:p>
      </dgm:t>
    </dgm:pt>
    <dgm:pt modelId="{BB855861-DAF4-494E-94F9-C55B39D5791D}" type="sibTrans" cxnId="{81949206-C6A3-4A9F-A42D-9B3E1E1F716F}">
      <dgm:prSet/>
      <dgm:spPr/>
      <dgm:t>
        <a:bodyPr/>
        <a:lstStyle/>
        <a:p>
          <a:endParaRPr lang="en-US"/>
        </a:p>
      </dgm:t>
    </dgm:pt>
    <dgm:pt modelId="{7496DB62-5D1E-4294-9ED7-8B2299EA24E6}">
      <dgm:prSet/>
      <dgm:spPr/>
      <dgm:t>
        <a:bodyPr/>
        <a:lstStyle/>
        <a:p>
          <a:pPr>
            <a:lnSpc>
              <a:spcPct val="100000"/>
            </a:lnSpc>
          </a:pPr>
          <a:r>
            <a:rPr lang="en-US" b="1" dirty="0"/>
            <a:t>7. When your organization encounters turbulence, like downsizing, reorgs or a change in leadership, watch out for leaders who are actively protecting protégés from the negative impacts of those changes.</a:t>
          </a:r>
        </a:p>
      </dgm:t>
    </dgm:pt>
    <dgm:pt modelId="{A5E32CE7-3F76-44FB-9155-782A96EA8192}" type="parTrans" cxnId="{3298B7D9-B5B5-4E97-ADBC-4A414868509E}">
      <dgm:prSet/>
      <dgm:spPr/>
      <dgm:t>
        <a:bodyPr/>
        <a:lstStyle/>
        <a:p>
          <a:endParaRPr lang="en-US"/>
        </a:p>
      </dgm:t>
    </dgm:pt>
    <dgm:pt modelId="{CDC560F7-A3C6-47E6-B2A0-F65ACF100913}" type="sibTrans" cxnId="{3298B7D9-B5B5-4E97-ADBC-4A414868509E}">
      <dgm:prSet/>
      <dgm:spPr/>
      <dgm:t>
        <a:bodyPr/>
        <a:lstStyle/>
        <a:p>
          <a:endParaRPr lang="en-US"/>
        </a:p>
      </dgm:t>
    </dgm:pt>
    <dgm:pt modelId="{1C5FDE98-BF15-49A3-B527-35F77E696C90}" type="pres">
      <dgm:prSet presAssocID="{F389AE98-FA7E-46FD-8418-35C61A86489B}" presName="root" presStyleCnt="0">
        <dgm:presLayoutVars>
          <dgm:dir/>
          <dgm:resizeHandles val="exact"/>
        </dgm:presLayoutVars>
      </dgm:prSet>
      <dgm:spPr/>
    </dgm:pt>
    <dgm:pt modelId="{38535C5B-2BC8-49E3-B374-E853FE43EC94}" type="pres">
      <dgm:prSet presAssocID="{9286F1C7-4D82-42EB-8898-CDD45DABB8D3}" presName="compNode" presStyleCnt="0"/>
      <dgm:spPr/>
    </dgm:pt>
    <dgm:pt modelId="{36EDD5BB-06BC-4CE4-BD90-C93843B71EB9}" type="pres">
      <dgm:prSet presAssocID="{9286F1C7-4D82-42EB-8898-CDD45DABB8D3}" presName="bgRect" presStyleLbl="bgShp" presStyleIdx="0" presStyleCnt="7"/>
      <dgm:spPr/>
    </dgm:pt>
    <dgm:pt modelId="{CE088908-042F-485E-80CE-096A62C22E7E}" type="pres">
      <dgm:prSet presAssocID="{9286F1C7-4D82-42EB-8898-CDD45DABB8D3}"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hooting star"/>
        </a:ext>
      </dgm:extLst>
    </dgm:pt>
    <dgm:pt modelId="{61CE226F-CCF8-412A-B4D0-D97195C40B7A}" type="pres">
      <dgm:prSet presAssocID="{9286F1C7-4D82-42EB-8898-CDD45DABB8D3}" presName="spaceRect" presStyleCnt="0"/>
      <dgm:spPr/>
    </dgm:pt>
    <dgm:pt modelId="{15D3D696-C170-49FB-9F5C-9E42D0B4C74F}" type="pres">
      <dgm:prSet presAssocID="{9286F1C7-4D82-42EB-8898-CDD45DABB8D3}" presName="parTx" presStyleLbl="revTx" presStyleIdx="0" presStyleCnt="7">
        <dgm:presLayoutVars>
          <dgm:chMax val="0"/>
          <dgm:chPref val="0"/>
        </dgm:presLayoutVars>
      </dgm:prSet>
      <dgm:spPr/>
    </dgm:pt>
    <dgm:pt modelId="{C786D2C8-F915-475D-B89C-47022B1D488B}" type="pres">
      <dgm:prSet presAssocID="{C522A077-BE61-48C4-AA8D-84AC307036E8}" presName="sibTrans" presStyleCnt="0"/>
      <dgm:spPr/>
    </dgm:pt>
    <dgm:pt modelId="{43CD0416-373F-496A-AF90-AB1C20142A83}" type="pres">
      <dgm:prSet presAssocID="{2DF71B00-95FA-4D37-93B1-23E39374226C}" presName="compNode" presStyleCnt="0"/>
      <dgm:spPr/>
    </dgm:pt>
    <dgm:pt modelId="{F51E0446-CC3F-4B01-9E8F-28711BF4D27E}" type="pres">
      <dgm:prSet presAssocID="{2DF71B00-95FA-4D37-93B1-23E39374226C}" presName="bgRect" presStyleLbl="bgShp" presStyleIdx="1" presStyleCnt="7"/>
      <dgm:spPr/>
    </dgm:pt>
    <dgm:pt modelId="{9ABFB609-E50B-43C8-9F30-E334E9612A6B}" type="pres">
      <dgm:prSet presAssocID="{2DF71B00-95FA-4D37-93B1-23E39374226C}"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Group of People"/>
        </a:ext>
      </dgm:extLst>
    </dgm:pt>
    <dgm:pt modelId="{81E2143D-8A5D-456A-AF3E-6940E8E13D03}" type="pres">
      <dgm:prSet presAssocID="{2DF71B00-95FA-4D37-93B1-23E39374226C}" presName="spaceRect" presStyleCnt="0"/>
      <dgm:spPr/>
    </dgm:pt>
    <dgm:pt modelId="{3E58C6FF-0270-4F1C-B1A8-C64FE9B9260B}" type="pres">
      <dgm:prSet presAssocID="{2DF71B00-95FA-4D37-93B1-23E39374226C}" presName="parTx" presStyleLbl="revTx" presStyleIdx="1" presStyleCnt="7" custScaleY="90785">
        <dgm:presLayoutVars>
          <dgm:chMax val="0"/>
          <dgm:chPref val="0"/>
        </dgm:presLayoutVars>
      </dgm:prSet>
      <dgm:spPr/>
    </dgm:pt>
    <dgm:pt modelId="{D2ED2E98-3157-4841-9B41-CA1A04408118}" type="pres">
      <dgm:prSet presAssocID="{E5893B5C-9102-4314-90A5-EB3F1EFA1BEE}" presName="sibTrans" presStyleCnt="0"/>
      <dgm:spPr/>
    </dgm:pt>
    <dgm:pt modelId="{3C110BEE-3B9F-4236-A17A-A2C01B34BE2C}" type="pres">
      <dgm:prSet presAssocID="{AA0650CA-AFAA-43B5-AB2E-09500C05B9A7}" presName="compNode" presStyleCnt="0"/>
      <dgm:spPr/>
    </dgm:pt>
    <dgm:pt modelId="{C0C317AE-DBFC-46F7-8701-F5F467D5D6A0}" type="pres">
      <dgm:prSet presAssocID="{AA0650CA-AFAA-43B5-AB2E-09500C05B9A7}" presName="bgRect" presStyleLbl="bgShp" presStyleIdx="2" presStyleCnt="7"/>
      <dgm:spPr/>
    </dgm:pt>
    <dgm:pt modelId="{66AB8A88-8D07-4520-ADEF-3979382DC83B}" type="pres">
      <dgm:prSet presAssocID="{AA0650CA-AFAA-43B5-AB2E-09500C05B9A7}"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Group Success"/>
        </a:ext>
      </dgm:extLst>
    </dgm:pt>
    <dgm:pt modelId="{0081938C-B6DE-454B-9FB7-18253915D4DD}" type="pres">
      <dgm:prSet presAssocID="{AA0650CA-AFAA-43B5-AB2E-09500C05B9A7}" presName="spaceRect" presStyleCnt="0"/>
      <dgm:spPr/>
    </dgm:pt>
    <dgm:pt modelId="{E627DD52-7424-4D3B-B5D7-B6F12B97E335}" type="pres">
      <dgm:prSet presAssocID="{AA0650CA-AFAA-43B5-AB2E-09500C05B9A7}" presName="parTx" presStyleLbl="revTx" presStyleIdx="2" presStyleCnt="7" custScaleY="93278" custLinFactNeighborX="423" custLinFactNeighborY="-8292">
        <dgm:presLayoutVars>
          <dgm:chMax val="0"/>
          <dgm:chPref val="0"/>
        </dgm:presLayoutVars>
      </dgm:prSet>
      <dgm:spPr/>
    </dgm:pt>
    <dgm:pt modelId="{AEA7CFDB-B312-4509-A231-A1C609E6E084}" type="pres">
      <dgm:prSet presAssocID="{84455E8E-373C-4F1D-98F8-9197BA742B55}" presName="sibTrans" presStyleCnt="0"/>
      <dgm:spPr/>
    </dgm:pt>
    <dgm:pt modelId="{89B92661-1CB7-4144-9F7F-75311D616689}" type="pres">
      <dgm:prSet presAssocID="{6938B423-C4F3-4CE3-A45F-5C885581CB51}" presName="compNode" presStyleCnt="0"/>
      <dgm:spPr/>
    </dgm:pt>
    <dgm:pt modelId="{2ED67CA9-3B4A-46C6-9F1B-015839A974FC}" type="pres">
      <dgm:prSet presAssocID="{6938B423-C4F3-4CE3-A45F-5C885581CB51}" presName="bgRect" presStyleLbl="bgShp" presStyleIdx="3" presStyleCnt="7"/>
      <dgm:spPr/>
    </dgm:pt>
    <dgm:pt modelId="{9A0A596D-0578-4218-9AC9-9ED424F07A2D}" type="pres">
      <dgm:prSet presAssocID="{6938B423-C4F3-4CE3-A45F-5C885581CB51}"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ecturer"/>
        </a:ext>
      </dgm:extLst>
    </dgm:pt>
    <dgm:pt modelId="{5E7C31D4-13A2-49FA-9B08-B03CA6EECE26}" type="pres">
      <dgm:prSet presAssocID="{6938B423-C4F3-4CE3-A45F-5C885581CB51}" presName="spaceRect" presStyleCnt="0"/>
      <dgm:spPr/>
    </dgm:pt>
    <dgm:pt modelId="{3B8E05F6-DCA4-4D40-B18A-BFBCB3B6901F}" type="pres">
      <dgm:prSet presAssocID="{6938B423-C4F3-4CE3-A45F-5C885581CB51}" presName="parTx" presStyleLbl="revTx" presStyleIdx="3" presStyleCnt="7">
        <dgm:presLayoutVars>
          <dgm:chMax val="0"/>
          <dgm:chPref val="0"/>
        </dgm:presLayoutVars>
      </dgm:prSet>
      <dgm:spPr/>
    </dgm:pt>
    <dgm:pt modelId="{3A76366F-7DD2-4616-A284-558658394062}" type="pres">
      <dgm:prSet presAssocID="{FEADB28F-335B-46F9-A4F8-8360343BC682}" presName="sibTrans" presStyleCnt="0"/>
      <dgm:spPr/>
    </dgm:pt>
    <dgm:pt modelId="{9212ED1C-3A2C-47EB-96FA-9807F7563930}" type="pres">
      <dgm:prSet presAssocID="{AFBA2951-5096-44F6-8A09-D0168FA7913B}" presName="compNode" presStyleCnt="0"/>
      <dgm:spPr/>
    </dgm:pt>
    <dgm:pt modelId="{CFC4E190-FE39-41FD-BDC0-2891A3AE1E27}" type="pres">
      <dgm:prSet presAssocID="{AFBA2951-5096-44F6-8A09-D0168FA7913B}" presName="bgRect" presStyleLbl="bgShp" presStyleIdx="4" presStyleCnt="7"/>
      <dgm:spPr/>
    </dgm:pt>
    <dgm:pt modelId="{C98739EF-154C-4543-8151-7152314D33B5}" type="pres">
      <dgm:prSet presAssocID="{AFBA2951-5096-44F6-8A09-D0168FA7913B}"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Office Worker"/>
        </a:ext>
      </dgm:extLst>
    </dgm:pt>
    <dgm:pt modelId="{D2914ECD-78D2-4B52-86E2-B512257106B1}" type="pres">
      <dgm:prSet presAssocID="{AFBA2951-5096-44F6-8A09-D0168FA7913B}" presName="spaceRect" presStyleCnt="0"/>
      <dgm:spPr/>
    </dgm:pt>
    <dgm:pt modelId="{483E382D-B57C-4FA1-982B-848B36D7A39D}" type="pres">
      <dgm:prSet presAssocID="{AFBA2951-5096-44F6-8A09-D0168FA7913B}" presName="parTx" presStyleLbl="revTx" presStyleIdx="4" presStyleCnt="7">
        <dgm:presLayoutVars>
          <dgm:chMax val="0"/>
          <dgm:chPref val="0"/>
        </dgm:presLayoutVars>
      </dgm:prSet>
      <dgm:spPr/>
    </dgm:pt>
    <dgm:pt modelId="{32CF0435-5FDF-4BD3-A0C8-5746679FEB28}" type="pres">
      <dgm:prSet presAssocID="{342B3D5C-53D3-451F-8CF5-E91D9E26E831}" presName="sibTrans" presStyleCnt="0"/>
      <dgm:spPr/>
    </dgm:pt>
    <dgm:pt modelId="{C3EC67F7-C827-45BF-8D2D-4D3B6DB989A2}" type="pres">
      <dgm:prSet presAssocID="{084615BE-62F8-4D79-9602-576BE976B622}" presName="compNode" presStyleCnt="0"/>
      <dgm:spPr/>
    </dgm:pt>
    <dgm:pt modelId="{28B869F5-97CC-4A55-AE80-28BD95577C18}" type="pres">
      <dgm:prSet presAssocID="{084615BE-62F8-4D79-9602-576BE976B622}" presName="bgRect" presStyleLbl="bgShp" presStyleIdx="5" presStyleCnt="7"/>
      <dgm:spPr/>
    </dgm:pt>
    <dgm:pt modelId="{F39710FA-1B18-4443-875C-48A012F16BC8}" type="pres">
      <dgm:prSet presAssocID="{084615BE-62F8-4D79-9602-576BE976B622}"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Cycle with People"/>
        </a:ext>
      </dgm:extLst>
    </dgm:pt>
    <dgm:pt modelId="{0206B9EE-D2CD-465C-BC9F-94CF183E7868}" type="pres">
      <dgm:prSet presAssocID="{084615BE-62F8-4D79-9602-576BE976B622}" presName="spaceRect" presStyleCnt="0"/>
      <dgm:spPr/>
    </dgm:pt>
    <dgm:pt modelId="{FBE6E6E2-8F67-4843-9F68-8F51B9917CB5}" type="pres">
      <dgm:prSet presAssocID="{084615BE-62F8-4D79-9602-576BE976B622}" presName="parTx" presStyleLbl="revTx" presStyleIdx="5" presStyleCnt="7">
        <dgm:presLayoutVars>
          <dgm:chMax val="0"/>
          <dgm:chPref val="0"/>
        </dgm:presLayoutVars>
      </dgm:prSet>
      <dgm:spPr/>
    </dgm:pt>
    <dgm:pt modelId="{6A959B0C-AC9B-4192-B000-6C411A4D386C}" type="pres">
      <dgm:prSet presAssocID="{BB855861-DAF4-494E-94F9-C55B39D5791D}" presName="sibTrans" presStyleCnt="0"/>
      <dgm:spPr/>
    </dgm:pt>
    <dgm:pt modelId="{8B5DCD51-3EC1-49C3-9FD8-939B2194A73D}" type="pres">
      <dgm:prSet presAssocID="{7496DB62-5D1E-4294-9ED7-8B2299EA24E6}" presName="compNode" presStyleCnt="0"/>
      <dgm:spPr/>
    </dgm:pt>
    <dgm:pt modelId="{A7E9ED5F-7A5B-4FBC-BFFE-7459EC7CFB9F}" type="pres">
      <dgm:prSet presAssocID="{7496DB62-5D1E-4294-9ED7-8B2299EA24E6}" presName="bgRect" presStyleLbl="bgShp" presStyleIdx="6" presStyleCnt="7"/>
      <dgm:spPr/>
    </dgm:pt>
    <dgm:pt modelId="{CE0C70F2-2A02-4B7F-BA48-2FFE4B54C035}" type="pres">
      <dgm:prSet presAssocID="{7496DB62-5D1E-4294-9ED7-8B2299EA24E6}"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HummingBird"/>
        </a:ext>
      </dgm:extLst>
    </dgm:pt>
    <dgm:pt modelId="{05FB5EC4-A04B-4766-AE39-41C7B93A9F18}" type="pres">
      <dgm:prSet presAssocID="{7496DB62-5D1E-4294-9ED7-8B2299EA24E6}" presName="spaceRect" presStyleCnt="0"/>
      <dgm:spPr/>
    </dgm:pt>
    <dgm:pt modelId="{DA85696E-EE1C-4603-842D-FA1968827D01}" type="pres">
      <dgm:prSet presAssocID="{7496DB62-5D1E-4294-9ED7-8B2299EA24E6}" presName="parTx" presStyleLbl="revTx" presStyleIdx="6" presStyleCnt="7">
        <dgm:presLayoutVars>
          <dgm:chMax val="0"/>
          <dgm:chPref val="0"/>
        </dgm:presLayoutVars>
      </dgm:prSet>
      <dgm:spPr/>
    </dgm:pt>
  </dgm:ptLst>
  <dgm:cxnLst>
    <dgm:cxn modelId="{28C0D801-68C7-4D64-9DD3-A67C16900151}" type="presOf" srcId="{AA0650CA-AFAA-43B5-AB2E-09500C05B9A7}" destId="{E627DD52-7424-4D3B-B5D7-B6F12B97E335}" srcOrd="0" destOrd="0" presId="urn:microsoft.com/office/officeart/2018/2/layout/IconVerticalSolidList"/>
    <dgm:cxn modelId="{81949206-C6A3-4A9F-A42D-9B3E1E1F716F}" srcId="{F389AE98-FA7E-46FD-8418-35C61A86489B}" destId="{084615BE-62F8-4D79-9602-576BE976B622}" srcOrd="5" destOrd="0" parTransId="{29CE4991-1885-47E9-8546-CDA5EDC8475A}" sibTransId="{BB855861-DAF4-494E-94F9-C55B39D5791D}"/>
    <dgm:cxn modelId="{6EE38E29-E992-4375-B9D1-122891698E09}" type="presOf" srcId="{AFBA2951-5096-44F6-8A09-D0168FA7913B}" destId="{483E382D-B57C-4FA1-982B-848B36D7A39D}" srcOrd="0" destOrd="0" presId="urn:microsoft.com/office/officeart/2018/2/layout/IconVerticalSolidList"/>
    <dgm:cxn modelId="{012E5A2E-AA99-4A1A-972C-C0778F694D90}" type="presOf" srcId="{F389AE98-FA7E-46FD-8418-35C61A86489B}" destId="{1C5FDE98-BF15-49A3-B527-35F77E696C90}" srcOrd="0" destOrd="0" presId="urn:microsoft.com/office/officeart/2018/2/layout/IconVerticalSolidList"/>
    <dgm:cxn modelId="{D6CA8B4A-4CDB-476C-BACB-5C973822AD3E}" srcId="{F389AE98-FA7E-46FD-8418-35C61A86489B}" destId="{9286F1C7-4D82-42EB-8898-CDD45DABB8D3}" srcOrd="0" destOrd="0" parTransId="{10B89321-FA31-431A-A9CA-459404B46CBD}" sibTransId="{C522A077-BE61-48C4-AA8D-84AC307036E8}"/>
    <dgm:cxn modelId="{0041DB6C-CE74-45E8-95ED-C14D7A6C95BE}" type="presOf" srcId="{2DF71B00-95FA-4D37-93B1-23E39374226C}" destId="{3E58C6FF-0270-4F1C-B1A8-C64FE9B9260B}" srcOrd="0" destOrd="0" presId="urn:microsoft.com/office/officeart/2018/2/layout/IconVerticalSolidList"/>
    <dgm:cxn modelId="{99029572-5F92-42F3-86DA-A885176989DE}" type="presOf" srcId="{084615BE-62F8-4D79-9602-576BE976B622}" destId="{FBE6E6E2-8F67-4843-9F68-8F51B9917CB5}" srcOrd="0" destOrd="0" presId="urn:microsoft.com/office/officeart/2018/2/layout/IconVerticalSolidList"/>
    <dgm:cxn modelId="{CF081C54-CAA7-4786-9DF0-91AF45B9DA9F}" type="presOf" srcId="{7496DB62-5D1E-4294-9ED7-8B2299EA24E6}" destId="{DA85696E-EE1C-4603-842D-FA1968827D01}" srcOrd="0" destOrd="0" presId="urn:microsoft.com/office/officeart/2018/2/layout/IconVerticalSolidList"/>
    <dgm:cxn modelId="{4F686F7D-488D-4FC0-8BB0-7E0575B0D207}" srcId="{F389AE98-FA7E-46FD-8418-35C61A86489B}" destId="{AA0650CA-AFAA-43B5-AB2E-09500C05B9A7}" srcOrd="2" destOrd="0" parTransId="{C3495844-73C5-4946-A8DB-08DB70BD6C40}" sibTransId="{84455E8E-373C-4F1D-98F8-9197BA742B55}"/>
    <dgm:cxn modelId="{6FB4258E-24F8-4C45-9182-791F7C344E15}" srcId="{F389AE98-FA7E-46FD-8418-35C61A86489B}" destId="{AFBA2951-5096-44F6-8A09-D0168FA7913B}" srcOrd="4" destOrd="0" parTransId="{2AA58A12-B88D-4052-90DB-89FCB1DE8EAE}" sibTransId="{342B3D5C-53D3-451F-8CF5-E91D9E26E831}"/>
    <dgm:cxn modelId="{D23D0F92-DAFF-4B56-B5F6-8793B6A02569}" srcId="{F389AE98-FA7E-46FD-8418-35C61A86489B}" destId="{2DF71B00-95FA-4D37-93B1-23E39374226C}" srcOrd="1" destOrd="0" parTransId="{690580DD-FC4E-42BB-80A2-AA8BDB0F7BED}" sibTransId="{E5893B5C-9102-4314-90A5-EB3F1EFA1BEE}"/>
    <dgm:cxn modelId="{06CFA3D5-52FA-4D4D-A4BD-4866AF9C23D6}" type="presOf" srcId="{9286F1C7-4D82-42EB-8898-CDD45DABB8D3}" destId="{15D3D696-C170-49FB-9F5C-9E42D0B4C74F}" srcOrd="0" destOrd="0" presId="urn:microsoft.com/office/officeart/2018/2/layout/IconVerticalSolidList"/>
    <dgm:cxn modelId="{3298B7D9-B5B5-4E97-ADBC-4A414868509E}" srcId="{F389AE98-FA7E-46FD-8418-35C61A86489B}" destId="{7496DB62-5D1E-4294-9ED7-8B2299EA24E6}" srcOrd="6" destOrd="0" parTransId="{A5E32CE7-3F76-44FB-9155-782A96EA8192}" sibTransId="{CDC560F7-A3C6-47E6-B2A0-F65ACF100913}"/>
    <dgm:cxn modelId="{D1D6EADC-49F5-4A22-B69A-6C464ECC4DA2}" type="presOf" srcId="{6938B423-C4F3-4CE3-A45F-5C885581CB51}" destId="{3B8E05F6-DCA4-4D40-B18A-BFBCB3B6901F}" srcOrd="0" destOrd="0" presId="urn:microsoft.com/office/officeart/2018/2/layout/IconVerticalSolidList"/>
    <dgm:cxn modelId="{8C5EEFEE-87FD-4C00-817D-C81F14127AC8}" srcId="{F389AE98-FA7E-46FD-8418-35C61A86489B}" destId="{6938B423-C4F3-4CE3-A45F-5C885581CB51}" srcOrd="3" destOrd="0" parTransId="{F4E3AAFC-C61E-455A-9A55-ECEF1952C402}" sibTransId="{FEADB28F-335B-46F9-A4F8-8360343BC682}"/>
    <dgm:cxn modelId="{BFE69E4D-D8F2-428E-BC6E-61388BD852B4}" type="presParOf" srcId="{1C5FDE98-BF15-49A3-B527-35F77E696C90}" destId="{38535C5B-2BC8-49E3-B374-E853FE43EC94}" srcOrd="0" destOrd="0" presId="urn:microsoft.com/office/officeart/2018/2/layout/IconVerticalSolidList"/>
    <dgm:cxn modelId="{828D866A-049D-43EC-9ADA-0411D4C37F8D}" type="presParOf" srcId="{38535C5B-2BC8-49E3-B374-E853FE43EC94}" destId="{36EDD5BB-06BC-4CE4-BD90-C93843B71EB9}" srcOrd="0" destOrd="0" presId="urn:microsoft.com/office/officeart/2018/2/layout/IconVerticalSolidList"/>
    <dgm:cxn modelId="{646C3F6A-116A-4BA3-8A2F-11C29F546D07}" type="presParOf" srcId="{38535C5B-2BC8-49E3-B374-E853FE43EC94}" destId="{CE088908-042F-485E-80CE-096A62C22E7E}" srcOrd="1" destOrd="0" presId="urn:microsoft.com/office/officeart/2018/2/layout/IconVerticalSolidList"/>
    <dgm:cxn modelId="{CC7958D7-2112-410B-991A-301AE1ACA361}" type="presParOf" srcId="{38535C5B-2BC8-49E3-B374-E853FE43EC94}" destId="{61CE226F-CCF8-412A-B4D0-D97195C40B7A}" srcOrd="2" destOrd="0" presId="urn:microsoft.com/office/officeart/2018/2/layout/IconVerticalSolidList"/>
    <dgm:cxn modelId="{DC07AC70-6EAA-47E0-870E-73A3F670BCBC}" type="presParOf" srcId="{38535C5B-2BC8-49E3-B374-E853FE43EC94}" destId="{15D3D696-C170-49FB-9F5C-9E42D0B4C74F}" srcOrd="3" destOrd="0" presId="urn:microsoft.com/office/officeart/2018/2/layout/IconVerticalSolidList"/>
    <dgm:cxn modelId="{653EEE0F-A68A-4B05-97A7-A3F841C56D14}" type="presParOf" srcId="{1C5FDE98-BF15-49A3-B527-35F77E696C90}" destId="{C786D2C8-F915-475D-B89C-47022B1D488B}" srcOrd="1" destOrd="0" presId="urn:microsoft.com/office/officeart/2018/2/layout/IconVerticalSolidList"/>
    <dgm:cxn modelId="{D04F0722-8E5D-44B4-B6A2-15AC34103A95}" type="presParOf" srcId="{1C5FDE98-BF15-49A3-B527-35F77E696C90}" destId="{43CD0416-373F-496A-AF90-AB1C20142A83}" srcOrd="2" destOrd="0" presId="urn:microsoft.com/office/officeart/2018/2/layout/IconVerticalSolidList"/>
    <dgm:cxn modelId="{B062DBB0-4691-4201-9A2A-BDA817F37065}" type="presParOf" srcId="{43CD0416-373F-496A-AF90-AB1C20142A83}" destId="{F51E0446-CC3F-4B01-9E8F-28711BF4D27E}" srcOrd="0" destOrd="0" presId="urn:microsoft.com/office/officeart/2018/2/layout/IconVerticalSolidList"/>
    <dgm:cxn modelId="{E5901C19-D91F-42AB-9BA0-D3516716C1E9}" type="presParOf" srcId="{43CD0416-373F-496A-AF90-AB1C20142A83}" destId="{9ABFB609-E50B-43C8-9F30-E334E9612A6B}" srcOrd="1" destOrd="0" presId="urn:microsoft.com/office/officeart/2018/2/layout/IconVerticalSolidList"/>
    <dgm:cxn modelId="{4D9FD081-45D9-4CEB-B795-90C85DEF34D6}" type="presParOf" srcId="{43CD0416-373F-496A-AF90-AB1C20142A83}" destId="{81E2143D-8A5D-456A-AF3E-6940E8E13D03}" srcOrd="2" destOrd="0" presId="urn:microsoft.com/office/officeart/2018/2/layout/IconVerticalSolidList"/>
    <dgm:cxn modelId="{174CC960-DF80-4729-BABB-497127F51CA5}" type="presParOf" srcId="{43CD0416-373F-496A-AF90-AB1C20142A83}" destId="{3E58C6FF-0270-4F1C-B1A8-C64FE9B9260B}" srcOrd="3" destOrd="0" presId="urn:microsoft.com/office/officeart/2018/2/layout/IconVerticalSolidList"/>
    <dgm:cxn modelId="{9BAE7993-F9BB-49A4-8D0E-3089E3285571}" type="presParOf" srcId="{1C5FDE98-BF15-49A3-B527-35F77E696C90}" destId="{D2ED2E98-3157-4841-9B41-CA1A04408118}" srcOrd="3" destOrd="0" presId="urn:microsoft.com/office/officeart/2018/2/layout/IconVerticalSolidList"/>
    <dgm:cxn modelId="{FA59D53D-C619-4CE3-BF90-B9401E92DA52}" type="presParOf" srcId="{1C5FDE98-BF15-49A3-B527-35F77E696C90}" destId="{3C110BEE-3B9F-4236-A17A-A2C01B34BE2C}" srcOrd="4" destOrd="0" presId="urn:microsoft.com/office/officeart/2018/2/layout/IconVerticalSolidList"/>
    <dgm:cxn modelId="{5590FD89-900D-405A-B202-2819E62A10FB}" type="presParOf" srcId="{3C110BEE-3B9F-4236-A17A-A2C01B34BE2C}" destId="{C0C317AE-DBFC-46F7-8701-F5F467D5D6A0}" srcOrd="0" destOrd="0" presId="urn:microsoft.com/office/officeart/2018/2/layout/IconVerticalSolidList"/>
    <dgm:cxn modelId="{3688133E-9BD6-4642-BB6E-CAB217CF5288}" type="presParOf" srcId="{3C110BEE-3B9F-4236-A17A-A2C01B34BE2C}" destId="{66AB8A88-8D07-4520-ADEF-3979382DC83B}" srcOrd="1" destOrd="0" presId="urn:microsoft.com/office/officeart/2018/2/layout/IconVerticalSolidList"/>
    <dgm:cxn modelId="{FBD3E4EB-1198-466C-9099-2D099AB71ABF}" type="presParOf" srcId="{3C110BEE-3B9F-4236-A17A-A2C01B34BE2C}" destId="{0081938C-B6DE-454B-9FB7-18253915D4DD}" srcOrd="2" destOrd="0" presId="urn:microsoft.com/office/officeart/2018/2/layout/IconVerticalSolidList"/>
    <dgm:cxn modelId="{B8CA881D-AC6D-4497-8AF5-9ED7D7B2F376}" type="presParOf" srcId="{3C110BEE-3B9F-4236-A17A-A2C01B34BE2C}" destId="{E627DD52-7424-4D3B-B5D7-B6F12B97E335}" srcOrd="3" destOrd="0" presId="urn:microsoft.com/office/officeart/2018/2/layout/IconVerticalSolidList"/>
    <dgm:cxn modelId="{A5FD1906-D165-4BAD-B09B-725075C03EFA}" type="presParOf" srcId="{1C5FDE98-BF15-49A3-B527-35F77E696C90}" destId="{AEA7CFDB-B312-4509-A231-A1C609E6E084}" srcOrd="5" destOrd="0" presId="urn:microsoft.com/office/officeart/2018/2/layout/IconVerticalSolidList"/>
    <dgm:cxn modelId="{6107DE26-EF01-4798-8FFA-8E25F10DBDAA}" type="presParOf" srcId="{1C5FDE98-BF15-49A3-B527-35F77E696C90}" destId="{89B92661-1CB7-4144-9F7F-75311D616689}" srcOrd="6" destOrd="0" presId="urn:microsoft.com/office/officeart/2018/2/layout/IconVerticalSolidList"/>
    <dgm:cxn modelId="{9A36EBA3-7ACC-41EB-9CEA-A29C5AE2FB54}" type="presParOf" srcId="{89B92661-1CB7-4144-9F7F-75311D616689}" destId="{2ED67CA9-3B4A-46C6-9F1B-015839A974FC}" srcOrd="0" destOrd="0" presId="urn:microsoft.com/office/officeart/2018/2/layout/IconVerticalSolidList"/>
    <dgm:cxn modelId="{9604C605-93F6-4A8F-88B8-6C2364760BAC}" type="presParOf" srcId="{89B92661-1CB7-4144-9F7F-75311D616689}" destId="{9A0A596D-0578-4218-9AC9-9ED424F07A2D}" srcOrd="1" destOrd="0" presId="urn:microsoft.com/office/officeart/2018/2/layout/IconVerticalSolidList"/>
    <dgm:cxn modelId="{3DD8D504-8BB1-422B-BBAB-BFBF847EBEF2}" type="presParOf" srcId="{89B92661-1CB7-4144-9F7F-75311D616689}" destId="{5E7C31D4-13A2-49FA-9B08-B03CA6EECE26}" srcOrd="2" destOrd="0" presId="urn:microsoft.com/office/officeart/2018/2/layout/IconVerticalSolidList"/>
    <dgm:cxn modelId="{8C0B8857-8E95-41CE-AC5F-55CE6F7B9637}" type="presParOf" srcId="{89B92661-1CB7-4144-9F7F-75311D616689}" destId="{3B8E05F6-DCA4-4D40-B18A-BFBCB3B6901F}" srcOrd="3" destOrd="0" presId="urn:microsoft.com/office/officeart/2018/2/layout/IconVerticalSolidList"/>
    <dgm:cxn modelId="{5ACEC7A9-DC1F-4B58-A522-85BE5A9C9957}" type="presParOf" srcId="{1C5FDE98-BF15-49A3-B527-35F77E696C90}" destId="{3A76366F-7DD2-4616-A284-558658394062}" srcOrd="7" destOrd="0" presId="urn:microsoft.com/office/officeart/2018/2/layout/IconVerticalSolidList"/>
    <dgm:cxn modelId="{5C4B6AA8-157A-41C3-AECB-37430E1E1856}" type="presParOf" srcId="{1C5FDE98-BF15-49A3-B527-35F77E696C90}" destId="{9212ED1C-3A2C-47EB-96FA-9807F7563930}" srcOrd="8" destOrd="0" presId="urn:microsoft.com/office/officeart/2018/2/layout/IconVerticalSolidList"/>
    <dgm:cxn modelId="{B3EAB5B0-79CE-4798-9861-FE31EAEB8DDD}" type="presParOf" srcId="{9212ED1C-3A2C-47EB-96FA-9807F7563930}" destId="{CFC4E190-FE39-41FD-BDC0-2891A3AE1E27}" srcOrd="0" destOrd="0" presId="urn:microsoft.com/office/officeart/2018/2/layout/IconVerticalSolidList"/>
    <dgm:cxn modelId="{247AC29D-A778-48A5-BCDA-C9684E959BBC}" type="presParOf" srcId="{9212ED1C-3A2C-47EB-96FA-9807F7563930}" destId="{C98739EF-154C-4543-8151-7152314D33B5}" srcOrd="1" destOrd="0" presId="urn:microsoft.com/office/officeart/2018/2/layout/IconVerticalSolidList"/>
    <dgm:cxn modelId="{0B852C2B-BF2B-471B-9A84-FE7065B2B4CD}" type="presParOf" srcId="{9212ED1C-3A2C-47EB-96FA-9807F7563930}" destId="{D2914ECD-78D2-4B52-86E2-B512257106B1}" srcOrd="2" destOrd="0" presId="urn:microsoft.com/office/officeart/2018/2/layout/IconVerticalSolidList"/>
    <dgm:cxn modelId="{2B1C9CD5-A992-4537-82A2-BD16DBAA468C}" type="presParOf" srcId="{9212ED1C-3A2C-47EB-96FA-9807F7563930}" destId="{483E382D-B57C-4FA1-982B-848B36D7A39D}" srcOrd="3" destOrd="0" presId="urn:microsoft.com/office/officeart/2018/2/layout/IconVerticalSolidList"/>
    <dgm:cxn modelId="{573804EE-97FC-4FD7-9858-8428EB8E62FB}" type="presParOf" srcId="{1C5FDE98-BF15-49A3-B527-35F77E696C90}" destId="{32CF0435-5FDF-4BD3-A0C8-5746679FEB28}" srcOrd="9" destOrd="0" presId="urn:microsoft.com/office/officeart/2018/2/layout/IconVerticalSolidList"/>
    <dgm:cxn modelId="{C28643A0-89AD-4405-90E5-C3C9BAF8710A}" type="presParOf" srcId="{1C5FDE98-BF15-49A3-B527-35F77E696C90}" destId="{C3EC67F7-C827-45BF-8D2D-4D3B6DB989A2}" srcOrd="10" destOrd="0" presId="urn:microsoft.com/office/officeart/2018/2/layout/IconVerticalSolidList"/>
    <dgm:cxn modelId="{EFB922C0-5248-4AA8-A5C9-FEEE261CD6F4}" type="presParOf" srcId="{C3EC67F7-C827-45BF-8D2D-4D3B6DB989A2}" destId="{28B869F5-97CC-4A55-AE80-28BD95577C18}" srcOrd="0" destOrd="0" presId="urn:microsoft.com/office/officeart/2018/2/layout/IconVerticalSolidList"/>
    <dgm:cxn modelId="{612718E8-73F8-4961-AA0E-EAC48AEABCCF}" type="presParOf" srcId="{C3EC67F7-C827-45BF-8D2D-4D3B6DB989A2}" destId="{F39710FA-1B18-4443-875C-48A012F16BC8}" srcOrd="1" destOrd="0" presId="urn:microsoft.com/office/officeart/2018/2/layout/IconVerticalSolidList"/>
    <dgm:cxn modelId="{5DE186C6-4568-4602-9D07-4992DB9A6A3D}" type="presParOf" srcId="{C3EC67F7-C827-45BF-8D2D-4D3B6DB989A2}" destId="{0206B9EE-D2CD-465C-BC9F-94CF183E7868}" srcOrd="2" destOrd="0" presId="urn:microsoft.com/office/officeart/2018/2/layout/IconVerticalSolidList"/>
    <dgm:cxn modelId="{EA28F962-3F83-41BD-BAFB-13743BEC8620}" type="presParOf" srcId="{C3EC67F7-C827-45BF-8D2D-4D3B6DB989A2}" destId="{FBE6E6E2-8F67-4843-9F68-8F51B9917CB5}" srcOrd="3" destOrd="0" presId="urn:microsoft.com/office/officeart/2018/2/layout/IconVerticalSolidList"/>
    <dgm:cxn modelId="{C71DD8B7-E5CB-4C13-A0B9-0C78684B1FAB}" type="presParOf" srcId="{1C5FDE98-BF15-49A3-B527-35F77E696C90}" destId="{6A959B0C-AC9B-4192-B000-6C411A4D386C}" srcOrd="11" destOrd="0" presId="urn:microsoft.com/office/officeart/2018/2/layout/IconVerticalSolidList"/>
    <dgm:cxn modelId="{34933B49-E15C-4CA9-B5AF-2F0EB474970E}" type="presParOf" srcId="{1C5FDE98-BF15-49A3-B527-35F77E696C90}" destId="{8B5DCD51-3EC1-49C3-9FD8-939B2194A73D}" srcOrd="12" destOrd="0" presId="urn:microsoft.com/office/officeart/2018/2/layout/IconVerticalSolidList"/>
    <dgm:cxn modelId="{7EC39AF1-23D9-4109-9E19-B5B87F83493A}" type="presParOf" srcId="{8B5DCD51-3EC1-49C3-9FD8-939B2194A73D}" destId="{A7E9ED5F-7A5B-4FBC-BFFE-7459EC7CFB9F}" srcOrd="0" destOrd="0" presId="urn:microsoft.com/office/officeart/2018/2/layout/IconVerticalSolidList"/>
    <dgm:cxn modelId="{6606B5EF-4F96-4F75-BAE3-B064341F028A}" type="presParOf" srcId="{8B5DCD51-3EC1-49C3-9FD8-939B2194A73D}" destId="{CE0C70F2-2A02-4B7F-BA48-2FFE4B54C035}" srcOrd="1" destOrd="0" presId="urn:microsoft.com/office/officeart/2018/2/layout/IconVerticalSolidList"/>
    <dgm:cxn modelId="{6266C31E-12A6-44E2-BD65-433A3A68070F}" type="presParOf" srcId="{8B5DCD51-3EC1-49C3-9FD8-939B2194A73D}" destId="{05FB5EC4-A04B-4766-AE39-41C7B93A9F18}" srcOrd="2" destOrd="0" presId="urn:microsoft.com/office/officeart/2018/2/layout/IconVerticalSolidList"/>
    <dgm:cxn modelId="{CCA46EC1-92E9-4BF4-B6E9-7C856DE7F8E5}" type="presParOf" srcId="{8B5DCD51-3EC1-49C3-9FD8-939B2194A73D}" destId="{DA85696E-EE1C-4603-842D-FA1968827D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E351B-C4FA-4973-BDD9-4C99E3C5BFAD}"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629C657E-4661-4A35-B558-9A4063288284}">
      <dgm:prSet custT="1"/>
      <dgm:spPr/>
      <dgm:t>
        <a:bodyPr/>
        <a:lstStyle/>
        <a:p>
          <a:pPr>
            <a:lnSpc>
              <a:spcPct val="100000"/>
            </a:lnSpc>
          </a:pPr>
          <a:r>
            <a:rPr lang="en-US" sz="2000" b="1" dirty="0"/>
            <a:t>Sponsorship is not a relationship that can be built in the time it takes to ask, “Hey, will you sponsor me?” during a drive-by hallway conversation. Asking for sponsorship outright may even hurt your chances of enlisting that executive if you haven’t clearly demonstrated your capabilities, track record, and trustworthiness.</a:t>
          </a:r>
        </a:p>
      </dgm:t>
    </dgm:pt>
    <dgm:pt modelId="{09539EE1-E01F-44E0-B6BD-B5CB7AB0634C}" type="parTrans" cxnId="{13FA3B13-B3E1-4775-9FCA-E4AF9950D19B}">
      <dgm:prSet/>
      <dgm:spPr/>
      <dgm:t>
        <a:bodyPr/>
        <a:lstStyle/>
        <a:p>
          <a:endParaRPr lang="en-US"/>
        </a:p>
      </dgm:t>
    </dgm:pt>
    <dgm:pt modelId="{E38AF925-CAD8-49AF-B1E3-A96AD53951B7}" type="sibTrans" cxnId="{13FA3B13-B3E1-4775-9FCA-E4AF9950D19B}">
      <dgm:prSet/>
      <dgm:spPr/>
      <dgm:t>
        <a:bodyPr/>
        <a:lstStyle/>
        <a:p>
          <a:endParaRPr lang="en-US"/>
        </a:p>
      </dgm:t>
    </dgm:pt>
    <dgm:pt modelId="{105D64EC-F43F-4721-B802-65520023654F}">
      <dgm:prSet custT="1"/>
      <dgm:spPr/>
      <dgm:t>
        <a:bodyPr/>
        <a:lstStyle/>
        <a:p>
          <a:pPr>
            <a:lnSpc>
              <a:spcPct val="100000"/>
            </a:lnSpc>
          </a:pPr>
          <a:r>
            <a:rPr lang="en-US" sz="1800" b="1" dirty="0"/>
            <a:t>So if you aspire to attract a sponsor, go beyond the basics of business networking. Look for opportunities for the potential sponsor to get to know you and your work. This could mean volunteering to deliver a presentation to him or her, or inviting that leader to attend a team meeting where you’re scheduled to speak. Or, you can volunteer for a special project working directly for your potential sponsor, or serve together on a committee. The goal is for the sponsor to see you in action.</a:t>
          </a:r>
        </a:p>
      </dgm:t>
    </dgm:pt>
    <dgm:pt modelId="{E2FBD068-7324-4E75-A784-A7E1809249AD}" type="parTrans" cxnId="{93936E64-1C0F-4CCA-B833-698440B35011}">
      <dgm:prSet/>
      <dgm:spPr/>
      <dgm:t>
        <a:bodyPr/>
        <a:lstStyle/>
        <a:p>
          <a:endParaRPr lang="en-US"/>
        </a:p>
      </dgm:t>
    </dgm:pt>
    <dgm:pt modelId="{36F2FA19-5A28-42C5-B2FF-54F07A5F72CE}" type="sibTrans" cxnId="{93936E64-1C0F-4CCA-B833-698440B35011}">
      <dgm:prSet/>
      <dgm:spPr/>
      <dgm:t>
        <a:bodyPr/>
        <a:lstStyle/>
        <a:p>
          <a:endParaRPr lang="en-US"/>
        </a:p>
      </dgm:t>
    </dgm:pt>
    <dgm:pt modelId="{0613AAD0-2EF1-40C0-9396-D28918624C0E}">
      <dgm:prSet/>
      <dgm:spPr/>
      <dgm:t>
        <a:bodyPr/>
        <a:lstStyle/>
        <a:p>
          <a:pPr>
            <a:lnSpc>
              <a:spcPct val="100000"/>
            </a:lnSpc>
          </a:pPr>
          <a:r>
            <a:rPr lang="en-US" b="1" dirty="0"/>
            <a:t>Step up and perform well, and you might make an impression on a future sponsor.</a:t>
          </a:r>
        </a:p>
      </dgm:t>
    </dgm:pt>
    <dgm:pt modelId="{CBA534CA-B066-4F4A-8215-F8E141300769}" type="parTrans" cxnId="{ABCC3112-757F-49E4-8BC6-0A33EF8F3708}">
      <dgm:prSet/>
      <dgm:spPr/>
      <dgm:t>
        <a:bodyPr/>
        <a:lstStyle/>
        <a:p>
          <a:endParaRPr lang="en-US"/>
        </a:p>
      </dgm:t>
    </dgm:pt>
    <dgm:pt modelId="{16B803ED-1811-41CD-BC68-F120E3177B6D}" type="sibTrans" cxnId="{ABCC3112-757F-49E4-8BC6-0A33EF8F3708}">
      <dgm:prSet/>
      <dgm:spPr/>
      <dgm:t>
        <a:bodyPr/>
        <a:lstStyle/>
        <a:p>
          <a:endParaRPr lang="en-US"/>
        </a:p>
      </dgm:t>
    </dgm:pt>
    <dgm:pt modelId="{650FA800-E846-4C75-A9DB-67F464A076D9}" type="pres">
      <dgm:prSet presAssocID="{7EAE351B-C4FA-4973-BDD9-4C99E3C5BFAD}" presName="root" presStyleCnt="0">
        <dgm:presLayoutVars>
          <dgm:dir/>
          <dgm:resizeHandles val="exact"/>
        </dgm:presLayoutVars>
      </dgm:prSet>
      <dgm:spPr/>
    </dgm:pt>
    <dgm:pt modelId="{24397538-4C2C-43A3-998E-38AA8C528E05}" type="pres">
      <dgm:prSet presAssocID="{629C657E-4661-4A35-B558-9A4063288284}" presName="compNode" presStyleCnt="0"/>
      <dgm:spPr/>
    </dgm:pt>
    <dgm:pt modelId="{318388EF-F9D7-4D30-BC03-C7ED97EA9849}" type="pres">
      <dgm:prSet presAssocID="{629C657E-4661-4A35-B558-9A4063288284}" presName="bgRect" presStyleLbl="bgShp" presStyleIdx="0" presStyleCnt="3"/>
      <dgm:spPr/>
    </dgm:pt>
    <dgm:pt modelId="{7549B80A-57EF-42B8-A3DE-514C2B622975}" type="pres">
      <dgm:prSet presAssocID="{629C657E-4661-4A35-B558-9A40632882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276FFA75-05B2-4382-B3D6-8952C311F246}" type="pres">
      <dgm:prSet presAssocID="{629C657E-4661-4A35-B558-9A4063288284}" presName="spaceRect" presStyleCnt="0"/>
      <dgm:spPr/>
    </dgm:pt>
    <dgm:pt modelId="{73848B47-9E89-46E5-B63D-D1AC6A53D912}" type="pres">
      <dgm:prSet presAssocID="{629C657E-4661-4A35-B558-9A4063288284}" presName="parTx" presStyleLbl="revTx" presStyleIdx="0" presStyleCnt="3">
        <dgm:presLayoutVars>
          <dgm:chMax val="0"/>
          <dgm:chPref val="0"/>
        </dgm:presLayoutVars>
      </dgm:prSet>
      <dgm:spPr/>
    </dgm:pt>
    <dgm:pt modelId="{1780F148-361F-4FC6-AF6C-75AD9E2B162C}" type="pres">
      <dgm:prSet presAssocID="{E38AF925-CAD8-49AF-B1E3-A96AD53951B7}" presName="sibTrans" presStyleCnt="0"/>
      <dgm:spPr/>
    </dgm:pt>
    <dgm:pt modelId="{07AD491F-F55C-44A8-BA11-683A9BED0D9B}" type="pres">
      <dgm:prSet presAssocID="{105D64EC-F43F-4721-B802-65520023654F}" presName="compNode" presStyleCnt="0"/>
      <dgm:spPr/>
    </dgm:pt>
    <dgm:pt modelId="{3F2183A2-EEF0-4619-A76E-28662CE43815}" type="pres">
      <dgm:prSet presAssocID="{105D64EC-F43F-4721-B802-65520023654F}" presName="bgRect" presStyleLbl="bgShp" presStyleIdx="1" presStyleCnt="3"/>
      <dgm:spPr/>
    </dgm:pt>
    <dgm:pt modelId="{6BCB08A3-003E-4962-818B-66CB72268112}" type="pres">
      <dgm:prSet presAssocID="{105D64EC-F43F-4721-B802-6552002365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EAC9CA40-FF6D-4594-8E4D-3A084C10AC55}" type="pres">
      <dgm:prSet presAssocID="{105D64EC-F43F-4721-B802-65520023654F}" presName="spaceRect" presStyleCnt="0"/>
      <dgm:spPr/>
    </dgm:pt>
    <dgm:pt modelId="{2EEDB57C-11FB-4A1C-B136-9D3EB2B5A881}" type="pres">
      <dgm:prSet presAssocID="{105D64EC-F43F-4721-B802-65520023654F}" presName="parTx" presStyleLbl="revTx" presStyleIdx="1" presStyleCnt="3">
        <dgm:presLayoutVars>
          <dgm:chMax val="0"/>
          <dgm:chPref val="0"/>
        </dgm:presLayoutVars>
      </dgm:prSet>
      <dgm:spPr/>
    </dgm:pt>
    <dgm:pt modelId="{6FE46701-C096-4346-9659-9D3EE7627D1D}" type="pres">
      <dgm:prSet presAssocID="{36F2FA19-5A28-42C5-B2FF-54F07A5F72CE}" presName="sibTrans" presStyleCnt="0"/>
      <dgm:spPr/>
    </dgm:pt>
    <dgm:pt modelId="{69526DAC-7B05-4CFA-BBF9-D45DF0A89AA1}" type="pres">
      <dgm:prSet presAssocID="{0613AAD0-2EF1-40C0-9396-D28918624C0E}" presName="compNode" presStyleCnt="0"/>
      <dgm:spPr/>
    </dgm:pt>
    <dgm:pt modelId="{7DAAA693-2ED9-4FCE-BB3F-66439AB43383}" type="pres">
      <dgm:prSet presAssocID="{0613AAD0-2EF1-40C0-9396-D28918624C0E}" presName="bgRect" presStyleLbl="bgShp" presStyleIdx="2" presStyleCnt="3"/>
      <dgm:spPr/>
    </dgm:pt>
    <dgm:pt modelId="{29FB1684-1095-4AF5-8167-39187750358D}" type="pres">
      <dgm:prSet presAssocID="{0613AAD0-2EF1-40C0-9396-D28918624C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w"/>
        </a:ext>
      </dgm:extLst>
    </dgm:pt>
    <dgm:pt modelId="{5E0CD5EE-FA62-4DC0-9521-15B851F593FB}" type="pres">
      <dgm:prSet presAssocID="{0613AAD0-2EF1-40C0-9396-D28918624C0E}" presName="spaceRect" presStyleCnt="0"/>
      <dgm:spPr/>
    </dgm:pt>
    <dgm:pt modelId="{81BC85A3-2639-4E8B-9E66-F18B371A3F78}" type="pres">
      <dgm:prSet presAssocID="{0613AAD0-2EF1-40C0-9396-D28918624C0E}" presName="parTx" presStyleLbl="revTx" presStyleIdx="2" presStyleCnt="3">
        <dgm:presLayoutVars>
          <dgm:chMax val="0"/>
          <dgm:chPref val="0"/>
        </dgm:presLayoutVars>
      </dgm:prSet>
      <dgm:spPr/>
    </dgm:pt>
  </dgm:ptLst>
  <dgm:cxnLst>
    <dgm:cxn modelId="{ABCC3112-757F-49E4-8BC6-0A33EF8F3708}" srcId="{7EAE351B-C4FA-4973-BDD9-4C99E3C5BFAD}" destId="{0613AAD0-2EF1-40C0-9396-D28918624C0E}" srcOrd="2" destOrd="0" parTransId="{CBA534CA-B066-4F4A-8215-F8E141300769}" sibTransId="{16B803ED-1811-41CD-BC68-F120E3177B6D}"/>
    <dgm:cxn modelId="{13FA3B13-B3E1-4775-9FCA-E4AF9950D19B}" srcId="{7EAE351B-C4FA-4973-BDD9-4C99E3C5BFAD}" destId="{629C657E-4661-4A35-B558-9A4063288284}" srcOrd="0" destOrd="0" parTransId="{09539EE1-E01F-44E0-B6BD-B5CB7AB0634C}" sibTransId="{E38AF925-CAD8-49AF-B1E3-A96AD53951B7}"/>
    <dgm:cxn modelId="{93936E64-1C0F-4CCA-B833-698440B35011}" srcId="{7EAE351B-C4FA-4973-BDD9-4C99E3C5BFAD}" destId="{105D64EC-F43F-4721-B802-65520023654F}" srcOrd="1" destOrd="0" parTransId="{E2FBD068-7324-4E75-A784-A7E1809249AD}" sibTransId="{36F2FA19-5A28-42C5-B2FF-54F07A5F72CE}"/>
    <dgm:cxn modelId="{CB2F236E-6E94-4CE4-B1CE-BC213CEEB6E9}" type="presOf" srcId="{105D64EC-F43F-4721-B802-65520023654F}" destId="{2EEDB57C-11FB-4A1C-B136-9D3EB2B5A881}" srcOrd="0" destOrd="0" presId="urn:microsoft.com/office/officeart/2018/2/layout/IconVerticalSolidList"/>
    <dgm:cxn modelId="{732C5983-954B-4CCE-815B-1F6958F84DD7}" type="presOf" srcId="{0613AAD0-2EF1-40C0-9396-D28918624C0E}" destId="{81BC85A3-2639-4E8B-9E66-F18B371A3F78}" srcOrd="0" destOrd="0" presId="urn:microsoft.com/office/officeart/2018/2/layout/IconVerticalSolidList"/>
    <dgm:cxn modelId="{307706B4-4427-4533-9EB4-71DED0C96B4E}" type="presOf" srcId="{7EAE351B-C4FA-4973-BDD9-4C99E3C5BFAD}" destId="{650FA800-E846-4C75-A9DB-67F464A076D9}" srcOrd="0" destOrd="0" presId="urn:microsoft.com/office/officeart/2018/2/layout/IconVerticalSolidList"/>
    <dgm:cxn modelId="{FAEF5CFA-AB80-41E3-99F0-3FC770FD61A1}" type="presOf" srcId="{629C657E-4661-4A35-B558-9A4063288284}" destId="{73848B47-9E89-46E5-B63D-D1AC6A53D912}" srcOrd="0" destOrd="0" presId="urn:microsoft.com/office/officeart/2018/2/layout/IconVerticalSolidList"/>
    <dgm:cxn modelId="{D7677DD1-292D-4520-8541-D2F11E36AD59}" type="presParOf" srcId="{650FA800-E846-4C75-A9DB-67F464A076D9}" destId="{24397538-4C2C-43A3-998E-38AA8C528E05}" srcOrd="0" destOrd="0" presId="urn:microsoft.com/office/officeart/2018/2/layout/IconVerticalSolidList"/>
    <dgm:cxn modelId="{13014273-4845-4C5A-8DB7-D467258394EF}" type="presParOf" srcId="{24397538-4C2C-43A3-998E-38AA8C528E05}" destId="{318388EF-F9D7-4D30-BC03-C7ED97EA9849}" srcOrd="0" destOrd="0" presId="urn:microsoft.com/office/officeart/2018/2/layout/IconVerticalSolidList"/>
    <dgm:cxn modelId="{7E9D9AA4-B9C5-415D-8B01-D6FA31ECB085}" type="presParOf" srcId="{24397538-4C2C-43A3-998E-38AA8C528E05}" destId="{7549B80A-57EF-42B8-A3DE-514C2B622975}" srcOrd="1" destOrd="0" presId="urn:microsoft.com/office/officeart/2018/2/layout/IconVerticalSolidList"/>
    <dgm:cxn modelId="{84ED6514-53E8-4762-82DC-F482DC9C6765}" type="presParOf" srcId="{24397538-4C2C-43A3-998E-38AA8C528E05}" destId="{276FFA75-05B2-4382-B3D6-8952C311F246}" srcOrd="2" destOrd="0" presId="urn:microsoft.com/office/officeart/2018/2/layout/IconVerticalSolidList"/>
    <dgm:cxn modelId="{0FC497C2-A2B9-41AA-8D51-9195F2B1F34C}" type="presParOf" srcId="{24397538-4C2C-43A3-998E-38AA8C528E05}" destId="{73848B47-9E89-46E5-B63D-D1AC6A53D912}" srcOrd="3" destOrd="0" presId="urn:microsoft.com/office/officeart/2018/2/layout/IconVerticalSolidList"/>
    <dgm:cxn modelId="{B09BD16C-C4C8-4C1A-8832-51A4D03D8470}" type="presParOf" srcId="{650FA800-E846-4C75-A9DB-67F464A076D9}" destId="{1780F148-361F-4FC6-AF6C-75AD9E2B162C}" srcOrd="1" destOrd="0" presId="urn:microsoft.com/office/officeart/2018/2/layout/IconVerticalSolidList"/>
    <dgm:cxn modelId="{CA7D1FD0-27B8-4A22-8D3E-68D794015D27}" type="presParOf" srcId="{650FA800-E846-4C75-A9DB-67F464A076D9}" destId="{07AD491F-F55C-44A8-BA11-683A9BED0D9B}" srcOrd="2" destOrd="0" presId="urn:microsoft.com/office/officeart/2018/2/layout/IconVerticalSolidList"/>
    <dgm:cxn modelId="{D79768BC-3AE6-46DF-9428-9BE50907E83B}" type="presParOf" srcId="{07AD491F-F55C-44A8-BA11-683A9BED0D9B}" destId="{3F2183A2-EEF0-4619-A76E-28662CE43815}" srcOrd="0" destOrd="0" presId="urn:microsoft.com/office/officeart/2018/2/layout/IconVerticalSolidList"/>
    <dgm:cxn modelId="{B925C638-5276-4079-8F8A-1A1C1499FB34}" type="presParOf" srcId="{07AD491F-F55C-44A8-BA11-683A9BED0D9B}" destId="{6BCB08A3-003E-4962-818B-66CB72268112}" srcOrd="1" destOrd="0" presId="urn:microsoft.com/office/officeart/2018/2/layout/IconVerticalSolidList"/>
    <dgm:cxn modelId="{EC0CA95C-2023-4850-AF5D-41EFA29182D8}" type="presParOf" srcId="{07AD491F-F55C-44A8-BA11-683A9BED0D9B}" destId="{EAC9CA40-FF6D-4594-8E4D-3A084C10AC55}" srcOrd="2" destOrd="0" presId="urn:microsoft.com/office/officeart/2018/2/layout/IconVerticalSolidList"/>
    <dgm:cxn modelId="{CC8FEFEF-EDB1-49F9-B056-084E24341C29}" type="presParOf" srcId="{07AD491F-F55C-44A8-BA11-683A9BED0D9B}" destId="{2EEDB57C-11FB-4A1C-B136-9D3EB2B5A881}" srcOrd="3" destOrd="0" presId="urn:microsoft.com/office/officeart/2018/2/layout/IconVerticalSolidList"/>
    <dgm:cxn modelId="{61692C87-6926-4590-9352-70B1819B9AA5}" type="presParOf" srcId="{650FA800-E846-4C75-A9DB-67F464A076D9}" destId="{6FE46701-C096-4346-9659-9D3EE7627D1D}" srcOrd="3" destOrd="0" presId="urn:microsoft.com/office/officeart/2018/2/layout/IconVerticalSolidList"/>
    <dgm:cxn modelId="{DA5EEFB7-DEB2-4F5F-A17B-A4CC4E8123C6}" type="presParOf" srcId="{650FA800-E846-4C75-A9DB-67F464A076D9}" destId="{69526DAC-7B05-4CFA-BBF9-D45DF0A89AA1}" srcOrd="4" destOrd="0" presId="urn:microsoft.com/office/officeart/2018/2/layout/IconVerticalSolidList"/>
    <dgm:cxn modelId="{CC36EEC5-2BF5-4CEC-A415-06B4ED46E40F}" type="presParOf" srcId="{69526DAC-7B05-4CFA-BBF9-D45DF0A89AA1}" destId="{7DAAA693-2ED9-4FCE-BB3F-66439AB43383}" srcOrd="0" destOrd="0" presId="urn:microsoft.com/office/officeart/2018/2/layout/IconVerticalSolidList"/>
    <dgm:cxn modelId="{921CB38C-2870-4E97-AD71-722A17A35E4A}" type="presParOf" srcId="{69526DAC-7B05-4CFA-BBF9-D45DF0A89AA1}" destId="{29FB1684-1095-4AF5-8167-39187750358D}" srcOrd="1" destOrd="0" presId="urn:microsoft.com/office/officeart/2018/2/layout/IconVerticalSolidList"/>
    <dgm:cxn modelId="{3B5CD336-0F31-4BB1-AFA7-A90CC61DA86D}" type="presParOf" srcId="{69526DAC-7B05-4CFA-BBF9-D45DF0A89AA1}" destId="{5E0CD5EE-FA62-4DC0-9521-15B851F593FB}" srcOrd="2" destOrd="0" presId="urn:microsoft.com/office/officeart/2018/2/layout/IconVerticalSolidList"/>
    <dgm:cxn modelId="{E15238EE-A15F-4221-87A5-87F692539050}" type="presParOf" srcId="{69526DAC-7B05-4CFA-BBF9-D45DF0A89AA1}" destId="{81BC85A3-2639-4E8B-9E66-F18B371A3F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D1D88-2C2E-4928-9A98-5813EA273879}"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595DC9E0-8F44-4BA3-A251-ABF8B123AC1F}">
      <dgm:prSet/>
      <dgm:spPr/>
      <dgm:t>
        <a:bodyPr/>
        <a:lstStyle/>
        <a:p>
          <a:pPr>
            <a:lnSpc>
              <a:spcPct val="100000"/>
            </a:lnSpc>
            <a:defRPr cap="all"/>
          </a:pPr>
          <a:r>
            <a:rPr lang="en-US" b="1" dirty="0"/>
            <a:t>Senior executives who have a protégé are 53 percent more likely to have received a recent promotion. </a:t>
          </a:r>
        </a:p>
      </dgm:t>
    </dgm:pt>
    <dgm:pt modelId="{932D9CBB-3263-48ED-8634-9054AFBF44B4}" type="parTrans" cxnId="{5E8547B8-70CB-4916-BABE-B38E36989242}">
      <dgm:prSet/>
      <dgm:spPr/>
      <dgm:t>
        <a:bodyPr/>
        <a:lstStyle/>
        <a:p>
          <a:endParaRPr lang="en-US"/>
        </a:p>
      </dgm:t>
    </dgm:pt>
    <dgm:pt modelId="{5A70E610-A23B-46B7-80B1-7DABF84F817E}" type="sibTrans" cxnId="{5E8547B8-70CB-4916-BABE-B38E36989242}">
      <dgm:prSet/>
      <dgm:spPr/>
      <dgm:t>
        <a:bodyPr/>
        <a:lstStyle/>
        <a:p>
          <a:endParaRPr lang="en-US"/>
        </a:p>
      </dgm:t>
    </dgm:pt>
    <dgm:pt modelId="{1FD813D5-180E-4FE2-A08B-5D85E068963C}">
      <dgm:prSet/>
      <dgm:spPr/>
      <dgm:t>
        <a:bodyPr/>
        <a:lstStyle/>
        <a:p>
          <a:pPr>
            <a:lnSpc>
              <a:spcPct val="100000"/>
            </a:lnSpc>
            <a:defRPr cap="all"/>
          </a:pPr>
          <a:r>
            <a:rPr lang="en-US" b="1" dirty="0"/>
            <a:t>Entry level people who sponsor someone else are 167 percent more likely to have gotten a stretch assignment. </a:t>
          </a:r>
        </a:p>
      </dgm:t>
    </dgm:pt>
    <dgm:pt modelId="{B07A1057-249B-409A-B914-24A61E740A48}" type="parTrans" cxnId="{12FF4D3B-74A0-44D3-B645-6DAA750C7A4F}">
      <dgm:prSet/>
      <dgm:spPr/>
      <dgm:t>
        <a:bodyPr/>
        <a:lstStyle/>
        <a:p>
          <a:endParaRPr lang="en-US"/>
        </a:p>
      </dgm:t>
    </dgm:pt>
    <dgm:pt modelId="{DF9F7EA1-052A-4289-AF63-3D1855D6323A}" type="sibTrans" cxnId="{12FF4D3B-74A0-44D3-B645-6DAA750C7A4F}">
      <dgm:prSet/>
      <dgm:spPr/>
      <dgm:t>
        <a:bodyPr/>
        <a:lstStyle/>
        <a:p>
          <a:endParaRPr lang="en-US"/>
        </a:p>
      </dgm:t>
    </dgm:pt>
    <dgm:pt modelId="{5915952A-E623-4B3D-BC67-683CDE16B7D2}">
      <dgm:prSet/>
      <dgm:spPr/>
      <dgm:t>
        <a:bodyPr/>
        <a:lstStyle/>
        <a:p>
          <a:pPr>
            <a:lnSpc>
              <a:spcPct val="100000"/>
            </a:lnSpc>
            <a:defRPr cap="all"/>
          </a:pPr>
          <a:r>
            <a:rPr lang="en-US" b="1" dirty="0"/>
            <a:t>Sponsors tend to feel more satisfied in their careers.</a:t>
          </a:r>
        </a:p>
      </dgm:t>
    </dgm:pt>
    <dgm:pt modelId="{396DC959-CD39-4570-BC9F-B70D586485DA}" type="parTrans" cxnId="{139DA777-A170-4FE7-A68F-4DBC9A4B9C0D}">
      <dgm:prSet/>
      <dgm:spPr/>
      <dgm:t>
        <a:bodyPr/>
        <a:lstStyle/>
        <a:p>
          <a:endParaRPr lang="en-US"/>
        </a:p>
      </dgm:t>
    </dgm:pt>
    <dgm:pt modelId="{74D40223-B9AD-45E9-A782-88C346D9902F}" type="sibTrans" cxnId="{139DA777-A170-4FE7-A68F-4DBC9A4B9C0D}">
      <dgm:prSet/>
      <dgm:spPr/>
      <dgm:t>
        <a:bodyPr/>
        <a:lstStyle/>
        <a:p>
          <a:endParaRPr lang="en-US"/>
        </a:p>
      </dgm:t>
    </dgm:pt>
    <dgm:pt modelId="{7215AEE3-2995-4C31-BD33-60CBB8A87028}">
      <dgm:prSet/>
      <dgm:spPr/>
      <dgm:t>
        <a:bodyPr/>
        <a:lstStyle/>
        <a:p>
          <a:pPr>
            <a:lnSpc>
              <a:spcPct val="100000"/>
            </a:lnSpc>
            <a:defRPr cap="all"/>
          </a:pPr>
          <a:r>
            <a:rPr lang="en-US" b="1" dirty="0"/>
            <a:t>If it feels like there’s a brick wall standing between you and your next career breakthrough (or if you’d like to act preemptively to avoid future barriers) having a sponsor can make a huge difference. Remember, it’s better to face those obstacles with someone who has your back!</a:t>
          </a:r>
        </a:p>
      </dgm:t>
    </dgm:pt>
    <dgm:pt modelId="{F48E0D19-808F-4499-8BC4-C561D0A15166}" type="parTrans" cxnId="{6F3D7C78-211C-4172-BD82-B94FEDBB5BE5}">
      <dgm:prSet/>
      <dgm:spPr/>
      <dgm:t>
        <a:bodyPr/>
        <a:lstStyle/>
        <a:p>
          <a:endParaRPr lang="en-US"/>
        </a:p>
      </dgm:t>
    </dgm:pt>
    <dgm:pt modelId="{314A2E64-9332-4A18-AFA7-7F386B40BB39}" type="sibTrans" cxnId="{6F3D7C78-211C-4172-BD82-B94FEDBB5BE5}">
      <dgm:prSet/>
      <dgm:spPr/>
      <dgm:t>
        <a:bodyPr/>
        <a:lstStyle/>
        <a:p>
          <a:endParaRPr lang="en-US"/>
        </a:p>
      </dgm:t>
    </dgm:pt>
    <dgm:pt modelId="{3BF96320-C6A1-4AFC-8781-04001413093D}">
      <dgm:prSet/>
      <dgm:spPr/>
      <dgm:t>
        <a:bodyPr/>
        <a:lstStyle/>
        <a:p>
          <a:pPr>
            <a:lnSpc>
              <a:spcPct val="100000"/>
            </a:lnSpc>
            <a:defRPr cap="all"/>
          </a:pPr>
          <a:r>
            <a:rPr lang="en-US" b="1" dirty="0"/>
            <a:t>Sponsors: The People Who Can Open More Career Doors Than You Ever Thought Possible</a:t>
          </a:r>
        </a:p>
      </dgm:t>
    </dgm:pt>
    <dgm:pt modelId="{848EDD2E-8FA4-4157-9115-F48C10488974}" type="parTrans" cxnId="{A2061A04-D455-4EFD-8618-574B1F149D8F}">
      <dgm:prSet/>
      <dgm:spPr/>
      <dgm:t>
        <a:bodyPr/>
        <a:lstStyle/>
        <a:p>
          <a:endParaRPr lang="en-US"/>
        </a:p>
      </dgm:t>
    </dgm:pt>
    <dgm:pt modelId="{C2D5CE52-3628-49C0-81F5-AA5A6F36F466}" type="sibTrans" cxnId="{A2061A04-D455-4EFD-8618-574B1F149D8F}">
      <dgm:prSet/>
      <dgm:spPr/>
      <dgm:t>
        <a:bodyPr/>
        <a:lstStyle/>
        <a:p>
          <a:endParaRPr lang="en-US"/>
        </a:p>
      </dgm:t>
    </dgm:pt>
    <dgm:pt modelId="{FB6DB9AC-B5DE-42FD-8319-1EEC1415F104}" type="pres">
      <dgm:prSet presAssocID="{D7BD1D88-2C2E-4928-9A98-5813EA273879}" presName="root" presStyleCnt="0">
        <dgm:presLayoutVars>
          <dgm:dir/>
          <dgm:resizeHandles val="exact"/>
        </dgm:presLayoutVars>
      </dgm:prSet>
      <dgm:spPr/>
    </dgm:pt>
    <dgm:pt modelId="{E6010EDA-0623-4784-A6C4-66E41BA2D36E}" type="pres">
      <dgm:prSet presAssocID="{595DC9E0-8F44-4BA3-A251-ABF8B123AC1F}" presName="compNode" presStyleCnt="0"/>
      <dgm:spPr/>
    </dgm:pt>
    <dgm:pt modelId="{7F1F571E-60DF-48CB-9CED-185BC836DA92}" type="pres">
      <dgm:prSet presAssocID="{595DC9E0-8F44-4BA3-A251-ABF8B123AC1F}" presName="iconBgRect" presStyleLbl="bgShp" presStyleIdx="0" presStyleCnt="5"/>
      <dgm:spPr/>
    </dgm:pt>
    <dgm:pt modelId="{C04F284C-DBC8-4C86-814E-29645F8C7E9A}" type="pres">
      <dgm:prSet presAssocID="{595DC9E0-8F44-4BA3-A251-ABF8B123AC1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FFAB3E92-9A54-48E1-ACB5-D16723D7146E}" type="pres">
      <dgm:prSet presAssocID="{595DC9E0-8F44-4BA3-A251-ABF8B123AC1F}" presName="spaceRect" presStyleCnt="0"/>
      <dgm:spPr/>
    </dgm:pt>
    <dgm:pt modelId="{F3AC5BAE-9BA3-420A-8B94-323BA2154F8D}" type="pres">
      <dgm:prSet presAssocID="{595DC9E0-8F44-4BA3-A251-ABF8B123AC1F}" presName="textRect" presStyleLbl="revTx" presStyleIdx="0" presStyleCnt="5">
        <dgm:presLayoutVars>
          <dgm:chMax val="1"/>
          <dgm:chPref val="1"/>
        </dgm:presLayoutVars>
      </dgm:prSet>
      <dgm:spPr/>
    </dgm:pt>
    <dgm:pt modelId="{09CAB680-3751-41E3-BD05-76DAB92DA425}" type="pres">
      <dgm:prSet presAssocID="{5A70E610-A23B-46B7-80B1-7DABF84F817E}" presName="sibTrans" presStyleCnt="0"/>
      <dgm:spPr/>
    </dgm:pt>
    <dgm:pt modelId="{3C582592-0CB1-4033-AB14-5D8CA185DFE2}" type="pres">
      <dgm:prSet presAssocID="{1FD813D5-180E-4FE2-A08B-5D85E068963C}" presName="compNode" presStyleCnt="0"/>
      <dgm:spPr/>
    </dgm:pt>
    <dgm:pt modelId="{4A48C48F-CB77-474E-A12D-4EBAFBF69735}" type="pres">
      <dgm:prSet presAssocID="{1FD813D5-180E-4FE2-A08B-5D85E068963C}" presName="iconBgRect" presStyleLbl="bgShp" presStyleIdx="1" presStyleCnt="5"/>
      <dgm:spPr/>
    </dgm:pt>
    <dgm:pt modelId="{87A05966-AAB9-4E3D-8604-151ADFA0615A}" type="pres">
      <dgm:prSet presAssocID="{1FD813D5-180E-4FE2-A08B-5D85E068963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5F72B22-9401-4172-9A14-C127CAF63A25}" type="pres">
      <dgm:prSet presAssocID="{1FD813D5-180E-4FE2-A08B-5D85E068963C}" presName="spaceRect" presStyleCnt="0"/>
      <dgm:spPr/>
    </dgm:pt>
    <dgm:pt modelId="{39F45AD6-4DA8-4273-90E7-F7E800F27A1F}" type="pres">
      <dgm:prSet presAssocID="{1FD813D5-180E-4FE2-A08B-5D85E068963C}" presName="textRect" presStyleLbl="revTx" presStyleIdx="1" presStyleCnt="5">
        <dgm:presLayoutVars>
          <dgm:chMax val="1"/>
          <dgm:chPref val="1"/>
        </dgm:presLayoutVars>
      </dgm:prSet>
      <dgm:spPr/>
    </dgm:pt>
    <dgm:pt modelId="{121AD840-10D1-4693-9320-E8AA8BDA2567}" type="pres">
      <dgm:prSet presAssocID="{DF9F7EA1-052A-4289-AF63-3D1855D6323A}" presName="sibTrans" presStyleCnt="0"/>
      <dgm:spPr/>
    </dgm:pt>
    <dgm:pt modelId="{408587BA-9113-48B7-A2D0-5F6625766880}" type="pres">
      <dgm:prSet presAssocID="{5915952A-E623-4B3D-BC67-683CDE16B7D2}" presName="compNode" presStyleCnt="0"/>
      <dgm:spPr/>
    </dgm:pt>
    <dgm:pt modelId="{A13E0ECF-4547-4F58-B6F1-BAE9C78F0D35}" type="pres">
      <dgm:prSet presAssocID="{5915952A-E623-4B3D-BC67-683CDE16B7D2}" presName="iconBgRect" presStyleLbl="bgShp" presStyleIdx="2" presStyleCnt="5"/>
      <dgm:spPr/>
    </dgm:pt>
    <dgm:pt modelId="{5CA36339-2EC8-4599-BD84-36C16C4A2E9A}" type="pres">
      <dgm:prSet presAssocID="{5915952A-E623-4B3D-BC67-683CDE16B7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88F422B3-254C-46BF-A9EB-294A377E663E}" type="pres">
      <dgm:prSet presAssocID="{5915952A-E623-4B3D-BC67-683CDE16B7D2}" presName="spaceRect" presStyleCnt="0"/>
      <dgm:spPr/>
    </dgm:pt>
    <dgm:pt modelId="{03CF1412-4C39-403E-930F-1709F40BB4EC}" type="pres">
      <dgm:prSet presAssocID="{5915952A-E623-4B3D-BC67-683CDE16B7D2}" presName="textRect" presStyleLbl="revTx" presStyleIdx="2" presStyleCnt="5">
        <dgm:presLayoutVars>
          <dgm:chMax val="1"/>
          <dgm:chPref val="1"/>
        </dgm:presLayoutVars>
      </dgm:prSet>
      <dgm:spPr/>
    </dgm:pt>
    <dgm:pt modelId="{A9E7E96A-4E12-404C-AE02-95B085BE9089}" type="pres">
      <dgm:prSet presAssocID="{74D40223-B9AD-45E9-A782-88C346D9902F}" presName="sibTrans" presStyleCnt="0"/>
      <dgm:spPr/>
    </dgm:pt>
    <dgm:pt modelId="{140F4B21-2850-4A65-BE7A-EC9030EF1AB6}" type="pres">
      <dgm:prSet presAssocID="{7215AEE3-2995-4C31-BD33-60CBB8A87028}" presName="compNode" presStyleCnt="0"/>
      <dgm:spPr/>
    </dgm:pt>
    <dgm:pt modelId="{E1EA1967-D718-45BA-B021-F3F7036BF414}" type="pres">
      <dgm:prSet presAssocID="{7215AEE3-2995-4C31-BD33-60CBB8A87028}" presName="iconBgRect" presStyleLbl="bgShp" presStyleIdx="3" presStyleCnt="5"/>
      <dgm:spPr/>
    </dgm:pt>
    <dgm:pt modelId="{D1231C59-D488-4549-A15A-EA3F7ABAF7E4}" type="pres">
      <dgm:prSet presAssocID="{7215AEE3-2995-4C31-BD33-60CBB8A8702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ngel face outline"/>
        </a:ext>
      </dgm:extLst>
    </dgm:pt>
    <dgm:pt modelId="{CFB71749-5D65-4BD2-B45C-D42B4A8D2463}" type="pres">
      <dgm:prSet presAssocID="{7215AEE3-2995-4C31-BD33-60CBB8A87028}" presName="spaceRect" presStyleCnt="0"/>
      <dgm:spPr/>
    </dgm:pt>
    <dgm:pt modelId="{A0B35B14-1E36-420B-AC53-01EC37AB832E}" type="pres">
      <dgm:prSet presAssocID="{7215AEE3-2995-4C31-BD33-60CBB8A87028}" presName="textRect" presStyleLbl="revTx" presStyleIdx="3" presStyleCnt="5">
        <dgm:presLayoutVars>
          <dgm:chMax val="1"/>
          <dgm:chPref val="1"/>
        </dgm:presLayoutVars>
      </dgm:prSet>
      <dgm:spPr/>
    </dgm:pt>
    <dgm:pt modelId="{70148C05-69B5-4808-8509-21140966635E}" type="pres">
      <dgm:prSet presAssocID="{314A2E64-9332-4A18-AFA7-7F386B40BB39}" presName="sibTrans" presStyleCnt="0"/>
      <dgm:spPr/>
    </dgm:pt>
    <dgm:pt modelId="{2F7143EB-EBC5-451B-A9C7-728ED9ED9A88}" type="pres">
      <dgm:prSet presAssocID="{3BF96320-C6A1-4AFC-8781-04001413093D}" presName="compNode" presStyleCnt="0"/>
      <dgm:spPr/>
    </dgm:pt>
    <dgm:pt modelId="{F082F4FD-717F-417F-954F-DFFC9325B8CE}" type="pres">
      <dgm:prSet presAssocID="{3BF96320-C6A1-4AFC-8781-04001413093D}" presName="iconBgRect" presStyleLbl="bgShp" presStyleIdx="4" presStyleCnt="5"/>
      <dgm:spPr/>
    </dgm:pt>
    <dgm:pt modelId="{50CE571A-F62F-4359-A753-EA41B5C23568}" type="pres">
      <dgm:prSet presAssocID="{3BF96320-C6A1-4AFC-8781-0400141309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86C9D5B1-958C-4077-B9E2-7B67B27BF9B9}" type="pres">
      <dgm:prSet presAssocID="{3BF96320-C6A1-4AFC-8781-04001413093D}" presName="spaceRect" presStyleCnt="0"/>
      <dgm:spPr/>
    </dgm:pt>
    <dgm:pt modelId="{2471DE7B-BFED-4F3D-94F4-DEE49AA541C3}" type="pres">
      <dgm:prSet presAssocID="{3BF96320-C6A1-4AFC-8781-04001413093D}" presName="textRect" presStyleLbl="revTx" presStyleIdx="4" presStyleCnt="5">
        <dgm:presLayoutVars>
          <dgm:chMax val="1"/>
          <dgm:chPref val="1"/>
        </dgm:presLayoutVars>
      </dgm:prSet>
      <dgm:spPr/>
    </dgm:pt>
  </dgm:ptLst>
  <dgm:cxnLst>
    <dgm:cxn modelId="{A2061A04-D455-4EFD-8618-574B1F149D8F}" srcId="{D7BD1D88-2C2E-4928-9A98-5813EA273879}" destId="{3BF96320-C6A1-4AFC-8781-04001413093D}" srcOrd="4" destOrd="0" parTransId="{848EDD2E-8FA4-4157-9115-F48C10488974}" sibTransId="{C2D5CE52-3628-49C0-81F5-AA5A6F36F466}"/>
    <dgm:cxn modelId="{8443420B-C52F-4FFA-B83F-13F7A5ABFADB}" type="presOf" srcId="{1FD813D5-180E-4FE2-A08B-5D85E068963C}" destId="{39F45AD6-4DA8-4273-90E7-F7E800F27A1F}" srcOrd="0" destOrd="0" presId="urn:microsoft.com/office/officeart/2018/5/layout/IconCircleLabelList"/>
    <dgm:cxn modelId="{CBD3D72D-2196-458B-B8F9-D1C876DBFC54}" type="presOf" srcId="{5915952A-E623-4B3D-BC67-683CDE16B7D2}" destId="{03CF1412-4C39-403E-930F-1709F40BB4EC}" srcOrd="0" destOrd="0" presId="urn:microsoft.com/office/officeart/2018/5/layout/IconCircleLabelList"/>
    <dgm:cxn modelId="{4F4F0337-5F5F-4E61-A5BE-9047C2B16B71}" type="presOf" srcId="{3BF96320-C6A1-4AFC-8781-04001413093D}" destId="{2471DE7B-BFED-4F3D-94F4-DEE49AA541C3}" srcOrd="0" destOrd="0" presId="urn:microsoft.com/office/officeart/2018/5/layout/IconCircleLabelList"/>
    <dgm:cxn modelId="{12FF4D3B-74A0-44D3-B645-6DAA750C7A4F}" srcId="{D7BD1D88-2C2E-4928-9A98-5813EA273879}" destId="{1FD813D5-180E-4FE2-A08B-5D85E068963C}" srcOrd="1" destOrd="0" parTransId="{B07A1057-249B-409A-B914-24A61E740A48}" sibTransId="{DF9F7EA1-052A-4289-AF63-3D1855D6323A}"/>
    <dgm:cxn modelId="{0E082440-349D-4460-AC13-FF4BB815E521}" type="presOf" srcId="{7215AEE3-2995-4C31-BD33-60CBB8A87028}" destId="{A0B35B14-1E36-420B-AC53-01EC37AB832E}" srcOrd="0" destOrd="0" presId="urn:microsoft.com/office/officeart/2018/5/layout/IconCircleLabelList"/>
    <dgm:cxn modelId="{139DA777-A170-4FE7-A68F-4DBC9A4B9C0D}" srcId="{D7BD1D88-2C2E-4928-9A98-5813EA273879}" destId="{5915952A-E623-4B3D-BC67-683CDE16B7D2}" srcOrd="2" destOrd="0" parTransId="{396DC959-CD39-4570-BC9F-B70D586485DA}" sibTransId="{74D40223-B9AD-45E9-A782-88C346D9902F}"/>
    <dgm:cxn modelId="{6F3D7C78-211C-4172-BD82-B94FEDBB5BE5}" srcId="{D7BD1D88-2C2E-4928-9A98-5813EA273879}" destId="{7215AEE3-2995-4C31-BD33-60CBB8A87028}" srcOrd="3" destOrd="0" parTransId="{F48E0D19-808F-4499-8BC4-C561D0A15166}" sibTransId="{314A2E64-9332-4A18-AFA7-7F386B40BB39}"/>
    <dgm:cxn modelId="{D153F297-A2CE-4E5D-9BAF-CC18B7140B3E}" type="presOf" srcId="{595DC9E0-8F44-4BA3-A251-ABF8B123AC1F}" destId="{F3AC5BAE-9BA3-420A-8B94-323BA2154F8D}" srcOrd="0" destOrd="0" presId="urn:microsoft.com/office/officeart/2018/5/layout/IconCircleLabelList"/>
    <dgm:cxn modelId="{5E8547B8-70CB-4916-BABE-B38E36989242}" srcId="{D7BD1D88-2C2E-4928-9A98-5813EA273879}" destId="{595DC9E0-8F44-4BA3-A251-ABF8B123AC1F}" srcOrd="0" destOrd="0" parTransId="{932D9CBB-3263-48ED-8634-9054AFBF44B4}" sibTransId="{5A70E610-A23B-46B7-80B1-7DABF84F817E}"/>
    <dgm:cxn modelId="{179E99F8-541D-4CB1-A400-63304202DB8B}" type="presOf" srcId="{D7BD1D88-2C2E-4928-9A98-5813EA273879}" destId="{FB6DB9AC-B5DE-42FD-8319-1EEC1415F104}" srcOrd="0" destOrd="0" presId="urn:microsoft.com/office/officeart/2018/5/layout/IconCircleLabelList"/>
    <dgm:cxn modelId="{65F8D80C-A20A-47B2-820F-9F9746E5B11E}" type="presParOf" srcId="{FB6DB9AC-B5DE-42FD-8319-1EEC1415F104}" destId="{E6010EDA-0623-4784-A6C4-66E41BA2D36E}" srcOrd="0" destOrd="0" presId="urn:microsoft.com/office/officeart/2018/5/layout/IconCircleLabelList"/>
    <dgm:cxn modelId="{A9DCF7A0-0A67-43F0-9F25-189B5ADECB38}" type="presParOf" srcId="{E6010EDA-0623-4784-A6C4-66E41BA2D36E}" destId="{7F1F571E-60DF-48CB-9CED-185BC836DA92}" srcOrd="0" destOrd="0" presId="urn:microsoft.com/office/officeart/2018/5/layout/IconCircleLabelList"/>
    <dgm:cxn modelId="{1F62F191-C0B3-4EB5-9BAE-1177A01A6263}" type="presParOf" srcId="{E6010EDA-0623-4784-A6C4-66E41BA2D36E}" destId="{C04F284C-DBC8-4C86-814E-29645F8C7E9A}" srcOrd="1" destOrd="0" presId="urn:microsoft.com/office/officeart/2018/5/layout/IconCircleLabelList"/>
    <dgm:cxn modelId="{917E33DA-C095-474F-AD0A-38222AEC444D}" type="presParOf" srcId="{E6010EDA-0623-4784-A6C4-66E41BA2D36E}" destId="{FFAB3E92-9A54-48E1-ACB5-D16723D7146E}" srcOrd="2" destOrd="0" presId="urn:microsoft.com/office/officeart/2018/5/layout/IconCircleLabelList"/>
    <dgm:cxn modelId="{E0C1C1B3-603D-457D-97C9-45AC161AB23B}" type="presParOf" srcId="{E6010EDA-0623-4784-A6C4-66E41BA2D36E}" destId="{F3AC5BAE-9BA3-420A-8B94-323BA2154F8D}" srcOrd="3" destOrd="0" presId="urn:microsoft.com/office/officeart/2018/5/layout/IconCircleLabelList"/>
    <dgm:cxn modelId="{020B364A-D8B0-46E4-B287-6C073B0E4484}" type="presParOf" srcId="{FB6DB9AC-B5DE-42FD-8319-1EEC1415F104}" destId="{09CAB680-3751-41E3-BD05-76DAB92DA425}" srcOrd="1" destOrd="0" presId="urn:microsoft.com/office/officeart/2018/5/layout/IconCircleLabelList"/>
    <dgm:cxn modelId="{763E16B0-0227-4934-939B-BAE75BCE419E}" type="presParOf" srcId="{FB6DB9AC-B5DE-42FD-8319-1EEC1415F104}" destId="{3C582592-0CB1-4033-AB14-5D8CA185DFE2}" srcOrd="2" destOrd="0" presId="urn:microsoft.com/office/officeart/2018/5/layout/IconCircleLabelList"/>
    <dgm:cxn modelId="{2FCB7639-2967-41EE-8CF5-16E1E21321FF}" type="presParOf" srcId="{3C582592-0CB1-4033-AB14-5D8CA185DFE2}" destId="{4A48C48F-CB77-474E-A12D-4EBAFBF69735}" srcOrd="0" destOrd="0" presId="urn:microsoft.com/office/officeart/2018/5/layout/IconCircleLabelList"/>
    <dgm:cxn modelId="{5D881FDA-1D95-4130-A7F6-27DBC7979127}" type="presParOf" srcId="{3C582592-0CB1-4033-AB14-5D8CA185DFE2}" destId="{87A05966-AAB9-4E3D-8604-151ADFA0615A}" srcOrd="1" destOrd="0" presId="urn:microsoft.com/office/officeart/2018/5/layout/IconCircleLabelList"/>
    <dgm:cxn modelId="{F6B22701-58BE-4C7B-B39C-B81D312E9590}" type="presParOf" srcId="{3C582592-0CB1-4033-AB14-5D8CA185DFE2}" destId="{35F72B22-9401-4172-9A14-C127CAF63A25}" srcOrd="2" destOrd="0" presId="urn:microsoft.com/office/officeart/2018/5/layout/IconCircleLabelList"/>
    <dgm:cxn modelId="{26CAB7D7-DA71-438A-95E9-F6FC63E4F70A}" type="presParOf" srcId="{3C582592-0CB1-4033-AB14-5D8CA185DFE2}" destId="{39F45AD6-4DA8-4273-90E7-F7E800F27A1F}" srcOrd="3" destOrd="0" presId="urn:microsoft.com/office/officeart/2018/5/layout/IconCircleLabelList"/>
    <dgm:cxn modelId="{839893F0-3F21-4531-BBB8-3BBC0A742654}" type="presParOf" srcId="{FB6DB9AC-B5DE-42FD-8319-1EEC1415F104}" destId="{121AD840-10D1-4693-9320-E8AA8BDA2567}" srcOrd="3" destOrd="0" presId="urn:microsoft.com/office/officeart/2018/5/layout/IconCircleLabelList"/>
    <dgm:cxn modelId="{3B580A6E-80B5-4705-A195-F4F986454C1A}" type="presParOf" srcId="{FB6DB9AC-B5DE-42FD-8319-1EEC1415F104}" destId="{408587BA-9113-48B7-A2D0-5F6625766880}" srcOrd="4" destOrd="0" presId="urn:microsoft.com/office/officeart/2018/5/layout/IconCircleLabelList"/>
    <dgm:cxn modelId="{28B1826B-C54B-4857-893D-3D5CB3FB90C2}" type="presParOf" srcId="{408587BA-9113-48B7-A2D0-5F6625766880}" destId="{A13E0ECF-4547-4F58-B6F1-BAE9C78F0D35}" srcOrd="0" destOrd="0" presId="urn:microsoft.com/office/officeart/2018/5/layout/IconCircleLabelList"/>
    <dgm:cxn modelId="{C166438C-05A3-4D4F-90BF-A700D9420EBB}" type="presParOf" srcId="{408587BA-9113-48B7-A2D0-5F6625766880}" destId="{5CA36339-2EC8-4599-BD84-36C16C4A2E9A}" srcOrd="1" destOrd="0" presId="urn:microsoft.com/office/officeart/2018/5/layout/IconCircleLabelList"/>
    <dgm:cxn modelId="{52E0D9C4-B319-471A-B346-039D321B5126}" type="presParOf" srcId="{408587BA-9113-48B7-A2D0-5F6625766880}" destId="{88F422B3-254C-46BF-A9EB-294A377E663E}" srcOrd="2" destOrd="0" presId="urn:microsoft.com/office/officeart/2018/5/layout/IconCircleLabelList"/>
    <dgm:cxn modelId="{EED1FEC2-D32F-4622-A8DF-F614DC1B20BD}" type="presParOf" srcId="{408587BA-9113-48B7-A2D0-5F6625766880}" destId="{03CF1412-4C39-403E-930F-1709F40BB4EC}" srcOrd="3" destOrd="0" presId="urn:microsoft.com/office/officeart/2018/5/layout/IconCircleLabelList"/>
    <dgm:cxn modelId="{A106B2C4-A41C-44E6-AA7E-E0C2EF58329C}" type="presParOf" srcId="{FB6DB9AC-B5DE-42FD-8319-1EEC1415F104}" destId="{A9E7E96A-4E12-404C-AE02-95B085BE9089}" srcOrd="5" destOrd="0" presId="urn:microsoft.com/office/officeart/2018/5/layout/IconCircleLabelList"/>
    <dgm:cxn modelId="{7DB6398C-6EC8-4099-BD14-611B061D8C40}" type="presParOf" srcId="{FB6DB9AC-B5DE-42FD-8319-1EEC1415F104}" destId="{140F4B21-2850-4A65-BE7A-EC9030EF1AB6}" srcOrd="6" destOrd="0" presId="urn:microsoft.com/office/officeart/2018/5/layout/IconCircleLabelList"/>
    <dgm:cxn modelId="{887D5E57-D7CE-4276-97F8-4342FB863144}" type="presParOf" srcId="{140F4B21-2850-4A65-BE7A-EC9030EF1AB6}" destId="{E1EA1967-D718-45BA-B021-F3F7036BF414}" srcOrd="0" destOrd="0" presId="urn:microsoft.com/office/officeart/2018/5/layout/IconCircleLabelList"/>
    <dgm:cxn modelId="{AF023BA3-7DD2-4BAD-BFFA-01DFCB232255}" type="presParOf" srcId="{140F4B21-2850-4A65-BE7A-EC9030EF1AB6}" destId="{D1231C59-D488-4549-A15A-EA3F7ABAF7E4}" srcOrd="1" destOrd="0" presId="urn:microsoft.com/office/officeart/2018/5/layout/IconCircleLabelList"/>
    <dgm:cxn modelId="{7D7B533B-7E74-45E4-A495-E84BC03F05FC}" type="presParOf" srcId="{140F4B21-2850-4A65-BE7A-EC9030EF1AB6}" destId="{CFB71749-5D65-4BD2-B45C-D42B4A8D2463}" srcOrd="2" destOrd="0" presId="urn:microsoft.com/office/officeart/2018/5/layout/IconCircleLabelList"/>
    <dgm:cxn modelId="{2D0B213D-2062-46BE-94C8-67CE09EE1B72}" type="presParOf" srcId="{140F4B21-2850-4A65-BE7A-EC9030EF1AB6}" destId="{A0B35B14-1E36-420B-AC53-01EC37AB832E}" srcOrd="3" destOrd="0" presId="urn:microsoft.com/office/officeart/2018/5/layout/IconCircleLabelList"/>
    <dgm:cxn modelId="{EF99455F-6EB1-4C8F-8124-2C89A7874624}" type="presParOf" srcId="{FB6DB9AC-B5DE-42FD-8319-1EEC1415F104}" destId="{70148C05-69B5-4808-8509-21140966635E}" srcOrd="7" destOrd="0" presId="urn:microsoft.com/office/officeart/2018/5/layout/IconCircleLabelList"/>
    <dgm:cxn modelId="{D0D68594-004E-4A4D-ACD8-BF84722FCED5}" type="presParOf" srcId="{FB6DB9AC-B5DE-42FD-8319-1EEC1415F104}" destId="{2F7143EB-EBC5-451B-A9C7-728ED9ED9A88}" srcOrd="8" destOrd="0" presId="urn:microsoft.com/office/officeart/2018/5/layout/IconCircleLabelList"/>
    <dgm:cxn modelId="{1F739E70-7A6D-47A1-A081-89D5BC3109C2}" type="presParOf" srcId="{2F7143EB-EBC5-451B-A9C7-728ED9ED9A88}" destId="{F082F4FD-717F-417F-954F-DFFC9325B8CE}" srcOrd="0" destOrd="0" presId="urn:microsoft.com/office/officeart/2018/5/layout/IconCircleLabelList"/>
    <dgm:cxn modelId="{BEE983AB-842A-4E7F-98CC-5A5A2F0683C2}" type="presParOf" srcId="{2F7143EB-EBC5-451B-A9C7-728ED9ED9A88}" destId="{50CE571A-F62F-4359-A753-EA41B5C23568}" srcOrd="1" destOrd="0" presId="urn:microsoft.com/office/officeart/2018/5/layout/IconCircleLabelList"/>
    <dgm:cxn modelId="{8C432B64-F21B-40AD-B1FA-2E451C05EDCF}" type="presParOf" srcId="{2F7143EB-EBC5-451B-A9C7-728ED9ED9A88}" destId="{86C9D5B1-958C-4077-B9E2-7B67B27BF9B9}" srcOrd="2" destOrd="0" presId="urn:microsoft.com/office/officeart/2018/5/layout/IconCircleLabelList"/>
    <dgm:cxn modelId="{2F41AAD2-7240-41A5-BD4C-862C6F7E5AC3}" type="presParOf" srcId="{2F7143EB-EBC5-451B-A9C7-728ED9ED9A88}" destId="{2471DE7B-BFED-4F3D-94F4-DEE49AA5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B4D9F5-6DBE-4100-B7C5-58EA330470A7}"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EC1BEFEE-2947-403E-9257-874C68E1EB0F}">
      <dgm:prSet/>
      <dgm:spPr/>
      <dgm:t>
        <a:bodyPr/>
        <a:lstStyle/>
        <a:p>
          <a:r>
            <a:rPr lang="en-US" u="sng" dirty="0">
              <a:solidFill>
                <a:schemeClr val="accent3">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https://hbr.org/podcast/2019/06/the-surprising-benefits-of-sponsoring-others-at-work</a:t>
          </a:r>
          <a:endParaRPr lang="en-US" dirty="0">
            <a:solidFill>
              <a:schemeClr val="accent3">
                <a:lumMod val="75000"/>
              </a:schemeClr>
            </a:solidFill>
          </a:endParaRPr>
        </a:p>
      </dgm:t>
    </dgm:pt>
    <dgm:pt modelId="{39C88094-806C-49A9-8845-BFA481E99582}" type="parTrans" cxnId="{785B4A2F-2AB1-47E2-B95E-A7216CC073B9}">
      <dgm:prSet/>
      <dgm:spPr/>
      <dgm:t>
        <a:bodyPr/>
        <a:lstStyle/>
        <a:p>
          <a:endParaRPr lang="en-US">
            <a:solidFill>
              <a:schemeClr val="accent3">
                <a:lumMod val="75000"/>
              </a:schemeClr>
            </a:solidFill>
          </a:endParaRPr>
        </a:p>
      </dgm:t>
    </dgm:pt>
    <dgm:pt modelId="{A2193CBD-1F1C-4040-A727-CE95DE83E8C2}" type="sibTrans" cxnId="{785B4A2F-2AB1-47E2-B95E-A7216CC073B9}">
      <dgm:prSet/>
      <dgm:spPr/>
      <dgm:t>
        <a:bodyPr/>
        <a:lstStyle/>
        <a:p>
          <a:endParaRPr lang="en-US">
            <a:solidFill>
              <a:schemeClr val="accent3">
                <a:lumMod val="75000"/>
              </a:schemeClr>
            </a:solidFill>
          </a:endParaRPr>
        </a:p>
      </dgm:t>
    </dgm:pt>
    <dgm:pt modelId="{CAD209A2-9D49-4AF0-8EA2-EB0EE94741F2}">
      <dgm:prSet/>
      <dgm:spPr/>
      <dgm:t>
        <a:bodyPr/>
        <a:lstStyle/>
        <a:p>
          <a:r>
            <a:rPr lang="en-US" u="sng">
              <a:solidFill>
                <a:schemeClr val="accent3">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Sylvia Ann Hewlett</a:t>
          </a:r>
          <a:r>
            <a:rPr lang="en-US" u="sng">
              <a:solidFill>
                <a:schemeClr val="accent3">
                  <a:lumMod val="75000"/>
                </a:schemeClr>
              </a:solidFill>
            </a:rPr>
            <a:t> </a:t>
          </a:r>
          <a:r>
            <a:rPr lang="en-US" b="1">
              <a:solidFill>
                <a:schemeClr val="accent3">
                  <a:lumMod val="75000"/>
                </a:schemeClr>
              </a:solidFill>
            </a:rPr>
            <a:t>The Sponsor Effect: How to Be a Better Leader by Investing in Others  – June 18, 2019</a:t>
          </a:r>
          <a:r>
            <a:rPr lang="en-US">
              <a:solidFill>
                <a:schemeClr val="accent3">
                  <a:lumMod val="75000"/>
                </a:schemeClr>
              </a:solidFill>
            </a:rPr>
            <a:t>  </a:t>
          </a:r>
        </a:p>
      </dgm:t>
    </dgm:pt>
    <dgm:pt modelId="{FE6C051C-66AB-42D4-8A94-11CA82FFC1CD}" type="parTrans" cxnId="{CC7F895C-3DA2-4770-88EF-EE203FC71539}">
      <dgm:prSet/>
      <dgm:spPr/>
      <dgm:t>
        <a:bodyPr/>
        <a:lstStyle/>
        <a:p>
          <a:endParaRPr lang="en-US">
            <a:solidFill>
              <a:schemeClr val="accent3">
                <a:lumMod val="75000"/>
              </a:schemeClr>
            </a:solidFill>
          </a:endParaRPr>
        </a:p>
      </dgm:t>
    </dgm:pt>
    <dgm:pt modelId="{6ACE3880-FBB1-4CC0-9DAA-83120F653FBE}" type="sibTrans" cxnId="{CC7F895C-3DA2-4770-88EF-EE203FC71539}">
      <dgm:prSet/>
      <dgm:spPr/>
      <dgm:t>
        <a:bodyPr/>
        <a:lstStyle/>
        <a:p>
          <a:endParaRPr lang="en-US">
            <a:solidFill>
              <a:schemeClr val="accent3">
                <a:lumMod val="75000"/>
              </a:schemeClr>
            </a:solidFill>
          </a:endParaRPr>
        </a:p>
      </dgm:t>
    </dgm:pt>
    <dgm:pt modelId="{BC090559-D285-45CD-B6F3-FD1F405AE270}">
      <dgm:prSet/>
      <dgm:spPr/>
      <dgm:t>
        <a:bodyPr/>
        <a:lstStyle/>
        <a:p>
          <a:r>
            <a:rPr lang="en-US" u="sng">
              <a:solidFill>
                <a:schemeClr val="accent3">
                  <a:lumMod val="7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https://hbr.org/podcast/2019/10/sponsorship-defining-the-relationship</a:t>
          </a:r>
          <a:endParaRPr lang="en-US">
            <a:solidFill>
              <a:schemeClr val="accent3">
                <a:lumMod val="75000"/>
              </a:schemeClr>
            </a:solidFill>
          </a:endParaRPr>
        </a:p>
      </dgm:t>
    </dgm:pt>
    <dgm:pt modelId="{0C7D63DD-3059-4397-98EE-BCB2E23A6EDB}" type="parTrans" cxnId="{53D5A2CA-BB05-4DF9-ADAA-F21A031E4454}">
      <dgm:prSet/>
      <dgm:spPr/>
      <dgm:t>
        <a:bodyPr/>
        <a:lstStyle/>
        <a:p>
          <a:endParaRPr lang="en-US">
            <a:solidFill>
              <a:schemeClr val="accent3">
                <a:lumMod val="75000"/>
              </a:schemeClr>
            </a:solidFill>
          </a:endParaRPr>
        </a:p>
      </dgm:t>
    </dgm:pt>
    <dgm:pt modelId="{5A65B5D6-B48F-4037-A495-EFA359077213}" type="sibTrans" cxnId="{53D5A2CA-BB05-4DF9-ADAA-F21A031E4454}">
      <dgm:prSet/>
      <dgm:spPr/>
      <dgm:t>
        <a:bodyPr/>
        <a:lstStyle/>
        <a:p>
          <a:endParaRPr lang="en-US">
            <a:solidFill>
              <a:schemeClr val="accent3">
                <a:lumMod val="75000"/>
              </a:schemeClr>
            </a:solidFill>
          </a:endParaRPr>
        </a:p>
      </dgm:t>
    </dgm:pt>
    <dgm:pt modelId="{8D3A8111-ED68-4C8B-A86E-7E1B3280F91E}">
      <dgm:prSet/>
      <dgm:spPr/>
      <dgm:t>
        <a:bodyPr/>
        <a:lstStyle/>
        <a:p>
          <a:r>
            <a:rPr lang="en-US" u="sng">
              <a:solidFill>
                <a:schemeClr val="accent3">
                  <a:lumMod val="7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https://hbr.org/2010/08/women-are-over-mentored-but-un</a:t>
          </a:r>
          <a:endParaRPr lang="en-US">
            <a:solidFill>
              <a:schemeClr val="accent3">
                <a:lumMod val="75000"/>
              </a:schemeClr>
            </a:solidFill>
          </a:endParaRPr>
        </a:p>
      </dgm:t>
    </dgm:pt>
    <dgm:pt modelId="{B59522FE-3336-429E-B7AE-7645D32489A0}" type="parTrans" cxnId="{6B9D0733-7E77-4E9B-BF41-B7947C45268C}">
      <dgm:prSet/>
      <dgm:spPr/>
      <dgm:t>
        <a:bodyPr/>
        <a:lstStyle/>
        <a:p>
          <a:endParaRPr lang="en-US">
            <a:solidFill>
              <a:schemeClr val="accent3">
                <a:lumMod val="75000"/>
              </a:schemeClr>
            </a:solidFill>
          </a:endParaRPr>
        </a:p>
      </dgm:t>
    </dgm:pt>
    <dgm:pt modelId="{3306C39B-6D2A-4B37-BF80-B16313F824F4}" type="sibTrans" cxnId="{6B9D0733-7E77-4E9B-BF41-B7947C45268C}">
      <dgm:prSet/>
      <dgm:spPr/>
      <dgm:t>
        <a:bodyPr/>
        <a:lstStyle/>
        <a:p>
          <a:endParaRPr lang="en-US">
            <a:solidFill>
              <a:schemeClr val="accent3">
                <a:lumMod val="75000"/>
              </a:schemeClr>
            </a:solidFill>
          </a:endParaRPr>
        </a:p>
      </dgm:t>
    </dgm:pt>
    <dgm:pt modelId="{84C8E475-EDFC-4F54-9F44-C7330B534154}">
      <dgm:prSet/>
      <dgm:spPr/>
      <dgm:t>
        <a:bodyPr/>
        <a:lstStyle/>
        <a:p>
          <a:r>
            <a:rPr lang="en-US" u="sng">
              <a:solidFill>
                <a:schemeClr val="accent3">
                  <a:lumMod val="75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https://www.forbes.com/sites/nancywang/2019/09/02/dont-ask-for-mentors-ask-for-sponsors/#13f1ab245fd7</a:t>
          </a:r>
          <a:endParaRPr lang="en-US">
            <a:solidFill>
              <a:schemeClr val="accent3">
                <a:lumMod val="75000"/>
              </a:schemeClr>
            </a:solidFill>
          </a:endParaRPr>
        </a:p>
      </dgm:t>
    </dgm:pt>
    <dgm:pt modelId="{AB0AF5FD-4457-49A8-94AE-73F7FBAAB8C7}" type="parTrans" cxnId="{6F4EE9AC-40E7-4540-9819-ED714A98ADAD}">
      <dgm:prSet/>
      <dgm:spPr/>
      <dgm:t>
        <a:bodyPr/>
        <a:lstStyle/>
        <a:p>
          <a:endParaRPr lang="en-US">
            <a:solidFill>
              <a:schemeClr val="accent3">
                <a:lumMod val="75000"/>
              </a:schemeClr>
            </a:solidFill>
          </a:endParaRPr>
        </a:p>
      </dgm:t>
    </dgm:pt>
    <dgm:pt modelId="{D042E24E-0B04-4B9F-8B9C-EB41C9A1D1E0}" type="sibTrans" cxnId="{6F4EE9AC-40E7-4540-9819-ED714A98ADAD}">
      <dgm:prSet/>
      <dgm:spPr/>
      <dgm:t>
        <a:bodyPr/>
        <a:lstStyle/>
        <a:p>
          <a:endParaRPr lang="en-US">
            <a:solidFill>
              <a:schemeClr val="accent3">
                <a:lumMod val="75000"/>
              </a:schemeClr>
            </a:solidFill>
          </a:endParaRPr>
        </a:p>
      </dgm:t>
    </dgm:pt>
    <dgm:pt modelId="{D5614DAA-E670-4222-9ADA-953944339267}">
      <dgm:prSet/>
      <dgm:spPr/>
      <dgm:t>
        <a:bodyPr/>
        <a:lstStyle/>
        <a:p>
          <a:r>
            <a:rPr lang="en-US" u="sng">
              <a:solidFill>
                <a:schemeClr val="accent3">
                  <a:lumMod val="75000"/>
                </a:schemeClr>
              </a:solidFill>
              <a:hlinkClick xmlns:r="http://schemas.openxmlformats.org/officeDocument/2006/relationships" r:id="rId6">
                <a:extLst>
                  <a:ext uri="{A12FA001-AC4F-418D-AE19-62706E023703}">
                    <ahyp:hlinkClr xmlns:ahyp="http://schemas.microsoft.com/office/drawing/2018/hyperlinkcolor" val="tx"/>
                  </a:ext>
                </a:extLst>
              </a:hlinkClick>
            </a:rPr>
            <a:t>https://www.leadersedge.com/brokerage-ops/mentor-vs-sponsor</a:t>
          </a:r>
          <a:endParaRPr lang="en-US">
            <a:solidFill>
              <a:schemeClr val="accent3">
                <a:lumMod val="75000"/>
              </a:schemeClr>
            </a:solidFill>
          </a:endParaRPr>
        </a:p>
      </dgm:t>
    </dgm:pt>
    <dgm:pt modelId="{AFE44795-D5BD-4B8F-9936-D097A4E422BB}" type="parTrans" cxnId="{E5D5C030-FBFC-4213-97CD-F9E13B3698D6}">
      <dgm:prSet/>
      <dgm:spPr/>
      <dgm:t>
        <a:bodyPr/>
        <a:lstStyle/>
        <a:p>
          <a:endParaRPr lang="en-US">
            <a:solidFill>
              <a:schemeClr val="accent3">
                <a:lumMod val="75000"/>
              </a:schemeClr>
            </a:solidFill>
          </a:endParaRPr>
        </a:p>
      </dgm:t>
    </dgm:pt>
    <dgm:pt modelId="{9FA9A2B3-A453-4A0D-863B-ED541D6EA1AA}" type="sibTrans" cxnId="{E5D5C030-FBFC-4213-97CD-F9E13B3698D6}">
      <dgm:prSet/>
      <dgm:spPr/>
      <dgm:t>
        <a:bodyPr/>
        <a:lstStyle/>
        <a:p>
          <a:endParaRPr lang="en-US">
            <a:solidFill>
              <a:schemeClr val="accent3">
                <a:lumMod val="75000"/>
              </a:schemeClr>
            </a:solidFill>
          </a:endParaRPr>
        </a:p>
      </dgm:t>
    </dgm:pt>
    <dgm:pt modelId="{2E3B4E97-087F-4026-8943-E32B99A8C04B}">
      <dgm:prSet/>
      <dgm:spPr/>
      <dgm:t>
        <a:bodyPr/>
        <a:lstStyle/>
        <a:p>
          <a:r>
            <a:rPr lang="en-US" u="sng">
              <a:solidFill>
                <a:schemeClr val="accent3">
                  <a:lumMod val="75000"/>
                </a:schemeClr>
              </a:solidFill>
              <a:hlinkClick xmlns:r="http://schemas.openxmlformats.org/officeDocument/2006/relationships" r:id="rId7">
                <a:extLst>
                  <a:ext uri="{A12FA001-AC4F-418D-AE19-62706E023703}">
                    <ahyp:hlinkClr xmlns:ahyp="http://schemas.microsoft.com/office/drawing/2018/hyperlinkcolor" val="tx"/>
                  </a:ext>
                </a:extLst>
              </a:hlinkClick>
            </a:rPr>
            <a:t>https://www.ivyexec.com/career-advice/2019/mentor-versus-sponsor-differences-and-how-to-find/</a:t>
          </a:r>
          <a:endParaRPr lang="en-US">
            <a:solidFill>
              <a:schemeClr val="accent3">
                <a:lumMod val="75000"/>
              </a:schemeClr>
            </a:solidFill>
          </a:endParaRPr>
        </a:p>
      </dgm:t>
    </dgm:pt>
    <dgm:pt modelId="{5144AD51-15EC-4122-9C44-BE70FFC39EE2}" type="parTrans" cxnId="{12A7E6A9-1BDB-45D7-BD2F-3D1AE312C4D6}">
      <dgm:prSet/>
      <dgm:spPr/>
      <dgm:t>
        <a:bodyPr/>
        <a:lstStyle/>
        <a:p>
          <a:endParaRPr lang="en-US">
            <a:solidFill>
              <a:schemeClr val="accent3">
                <a:lumMod val="75000"/>
              </a:schemeClr>
            </a:solidFill>
          </a:endParaRPr>
        </a:p>
      </dgm:t>
    </dgm:pt>
    <dgm:pt modelId="{BB6ACA04-0D3F-4909-9C3F-8CEBCF9E8014}" type="sibTrans" cxnId="{12A7E6A9-1BDB-45D7-BD2F-3D1AE312C4D6}">
      <dgm:prSet/>
      <dgm:spPr/>
      <dgm:t>
        <a:bodyPr/>
        <a:lstStyle/>
        <a:p>
          <a:endParaRPr lang="en-US">
            <a:solidFill>
              <a:schemeClr val="accent3">
                <a:lumMod val="75000"/>
              </a:schemeClr>
            </a:solidFill>
          </a:endParaRPr>
        </a:p>
      </dgm:t>
    </dgm:pt>
    <dgm:pt modelId="{13A88E09-CCDA-4DDA-A5C8-35094558901B}">
      <dgm:prSet/>
      <dgm:spPr/>
      <dgm:t>
        <a:bodyPr/>
        <a:lstStyle/>
        <a:p>
          <a:r>
            <a:rPr lang="en-US" u="sng">
              <a:solidFill>
                <a:schemeClr val="accent3">
                  <a:lumMod val="75000"/>
                </a:schemeClr>
              </a:solidFill>
              <a:hlinkClick xmlns:r="http://schemas.openxmlformats.org/officeDocument/2006/relationships" r:id="rId8">
                <a:extLst>
                  <a:ext uri="{A12FA001-AC4F-418D-AE19-62706E023703}">
                    <ahyp:hlinkClr xmlns:ahyp="http://schemas.microsoft.com/office/drawing/2018/hyperlinkcolor" val="tx"/>
                  </a:ext>
                </a:extLst>
              </a:hlinkClick>
            </a:rPr>
            <a:t>https://www.ivyexec.com/career-advice/2019/3-relationships-you-need-for-business-success/</a:t>
          </a:r>
          <a:endParaRPr lang="en-US">
            <a:solidFill>
              <a:schemeClr val="accent3">
                <a:lumMod val="75000"/>
              </a:schemeClr>
            </a:solidFill>
          </a:endParaRPr>
        </a:p>
      </dgm:t>
    </dgm:pt>
    <dgm:pt modelId="{70E8CC13-2167-4D34-B20C-DAEF80EAB0EC}" type="parTrans" cxnId="{949923CD-F45B-414A-8145-6FCE72BB0FA4}">
      <dgm:prSet/>
      <dgm:spPr/>
      <dgm:t>
        <a:bodyPr/>
        <a:lstStyle/>
        <a:p>
          <a:endParaRPr lang="en-US">
            <a:solidFill>
              <a:schemeClr val="accent3">
                <a:lumMod val="75000"/>
              </a:schemeClr>
            </a:solidFill>
          </a:endParaRPr>
        </a:p>
      </dgm:t>
    </dgm:pt>
    <dgm:pt modelId="{14FC9F50-2C55-4823-8B94-C4435832DDC5}" type="sibTrans" cxnId="{949923CD-F45B-414A-8145-6FCE72BB0FA4}">
      <dgm:prSet/>
      <dgm:spPr/>
      <dgm:t>
        <a:bodyPr/>
        <a:lstStyle/>
        <a:p>
          <a:endParaRPr lang="en-US">
            <a:solidFill>
              <a:schemeClr val="accent3">
                <a:lumMod val="75000"/>
              </a:schemeClr>
            </a:solidFill>
          </a:endParaRPr>
        </a:p>
      </dgm:t>
    </dgm:pt>
    <dgm:pt modelId="{511A7E58-BD27-4435-85E0-4577B8653C8F}">
      <dgm:prSet/>
      <dgm:spPr/>
      <dgm:t>
        <a:bodyPr/>
        <a:lstStyle/>
        <a:p>
          <a:r>
            <a:rPr lang="en-US" u="sng">
              <a:solidFill>
                <a:schemeClr val="accent3">
                  <a:lumMod val="75000"/>
                </a:schemeClr>
              </a:solidFill>
              <a:hlinkClick xmlns:r="http://schemas.openxmlformats.org/officeDocument/2006/relationships" r:id="rId9">
                <a:extLst>
                  <a:ext uri="{A12FA001-AC4F-418D-AE19-62706E023703}">
                    <ahyp:hlinkClr xmlns:ahyp="http://schemas.microsoft.com/office/drawing/2018/hyperlinkcolor" val="tx"/>
                  </a:ext>
                </a:extLst>
              </a:hlinkClick>
            </a:rPr>
            <a:t>https://www.forbes.com/sites/averyblank/2019/03/05/get-a-sponsor-not-a-mentor-3-steps-to-skyrocket-your-career/#54ce0fd12389</a:t>
          </a:r>
          <a:endParaRPr lang="en-US">
            <a:solidFill>
              <a:schemeClr val="accent3">
                <a:lumMod val="75000"/>
              </a:schemeClr>
            </a:solidFill>
          </a:endParaRPr>
        </a:p>
      </dgm:t>
    </dgm:pt>
    <dgm:pt modelId="{C9F7E8D1-4AB3-4A0B-A9AF-0D242C17DEBA}" type="parTrans" cxnId="{22E0DD1F-9C19-4E77-82BB-EB11CE367885}">
      <dgm:prSet/>
      <dgm:spPr/>
      <dgm:t>
        <a:bodyPr/>
        <a:lstStyle/>
        <a:p>
          <a:endParaRPr lang="en-US">
            <a:solidFill>
              <a:schemeClr val="accent3">
                <a:lumMod val="75000"/>
              </a:schemeClr>
            </a:solidFill>
          </a:endParaRPr>
        </a:p>
      </dgm:t>
    </dgm:pt>
    <dgm:pt modelId="{F0F4DF47-3358-4D6B-9278-6A02CEF4A494}" type="sibTrans" cxnId="{22E0DD1F-9C19-4E77-82BB-EB11CE367885}">
      <dgm:prSet/>
      <dgm:spPr/>
      <dgm:t>
        <a:bodyPr/>
        <a:lstStyle/>
        <a:p>
          <a:endParaRPr lang="en-US">
            <a:solidFill>
              <a:schemeClr val="accent3">
                <a:lumMod val="75000"/>
              </a:schemeClr>
            </a:solidFill>
          </a:endParaRPr>
        </a:p>
      </dgm:t>
    </dgm:pt>
    <dgm:pt modelId="{0AE822C6-1157-444D-9E52-BC566E2BA8E3}">
      <dgm:prSet/>
      <dgm:spPr/>
      <dgm:t>
        <a:bodyPr/>
        <a:lstStyle/>
        <a:p>
          <a:r>
            <a:rPr lang="en-US" u="sng">
              <a:solidFill>
                <a:schemeClr val="accent3">
                  <a:lumMod val="75000"/>
                </a:schemeClr>
              </a:solidFill>
              <a:hlinkClick xmlns:r="http://schemas.openxmlformats.org/officeDocument/2006/relationships" r:id="rId10">
                <a:extLst>
                  <a:ext uri="{A12FA001-AC4F-418D-AE19-62706E023703}">
                    <ahyp:hlinkClr xmlns:ahyp="http://schemas.microsoft.com/office/drawing/2018/hyperlinkcolor" val="tx"/>
                  </a:ext>
                </a:extLst>
              </a:hlinkClick>
            </a:rPr>
            <a:t>https://beleaderly.com/sponsor-not-a-mentor/</a:t>
          </a:r>
          <a:endParaRPr lang="en-US">
            <a:solidFill>
              <a:schemeClr val="accent3">
                <a:lumMod val="75000"/>
              </a:schemeClr>
            </a:solidFill>
          </a:endParaRPr>
        </a:p>
      </dgm:t>
    </dgm:pt>
    <dgm:pt modelId="{8E3D067B-6511-44F2-BF4B-102CDFDEC59F}" type="parTrans" cxnId="{3EBABC1B-AB0A-4E7E-A8D9-A9D761D216F2}">
      <dgm:prSet/>
      <dgm:spPr/>
      <dgm:t>
        <a:bodyPr/>
        <a:lstStyle/>
        <a:p>
          <a:endParaRPr lang="en-US">
            <a:solidFill>
              <a:schemeClr val="accent3">
                <a:lumMod val="75000"/>
              </a:schemeClr>
            </a:solidFill>
          </a:endParaRPr>
        </a:p>
      </dgm:t>
    </dgm:pt>
    <dgm:pt modelId="{0876A6A1-A819-4EB4-B393-1F001FA86AA8}" type="sibTrans" cxnId="{3EBABC1B-AB0A-4E7E-A8D9-A9D761D216F2}">
      <dgm:prSet/>
      <dgm:spPr/>
      <dgm:t>
        <a:bodyPr/>
        <a:lstStyle/>
        <a:p>
          <a:endParaRPr lang="en-US">
            <a:solidFill>
              <a:schemeClr val="accent3">
                <a:lumMod val="75000"/>
              </a:schemeClr>
            </a:solidFill>
          </a:endParaRPr>
        </a:p>
      </dgm:t>
    </dgm:pt>
    <dgm:pt modelId="{B6B75AC3-9D12-4CE1-947E-2734C0F4C2AD}">
      <dgm:prSet/>
      <dgm:spPr/>
      <dgm:t>
        <a:bodyPr/>
        <a:lstStyle/>
        <a:p>
          <a:r>
            <a:rPr lang="en-US" b="1">
              <a:solidFill>
                <a:schemeClr val="accent3">
                  <a:lumMod val="75000"/>
                </a:schemeClr>
              </a:solidFill>
            </a:rPr>
            <a:t>Jo Miller</a:t>
          </a:r>
          <a:endParaRPr lang="en-US">
            <a:solidFill>
              <a:schemeClr val="accent3">
                <a:lumMod val="75000"/>
              </a:schemeClr>
            </a:solidFill>
          </a:endParaRPr>
        </a:p>
      </dgm:t>
    </dgm:pt>
    <dgm:pt modelId="{040FCF33-F188-4157-B72B-7AF59D6DD215}" type="parTrans" cxnId="{AD6F7F60-0E49-4FA8-A2E9-DEB421D26427}">
      <dgm:prSet/>
      <dgm:spPr/>
      <dgm:t>
        <a:bodyPr/>
        <a:lstStyle/>
        <a:p>
          <a:endParaRPr lang="en-US">
            <a:solidFill>
              <a:schemeClr val="accent3">
                <a:lumMod val="75000"/>
              </a:schemeClr>
            </a:solidFill>
          </a:endParaRPr>
        </a:p>
      </dgm:t>
    </dgm:pt>
    <dgm:pt modelId="{17807DFA-6035-4903-BAAB-1606E1AC5C86}" type="sibTrans" cxnId="{AD6F7F60-0E49-4FA8-A2E9-DEB421D26427}">
      <dgm:prSet/>
      <dgm:spPr/>
      <dgm:t>
        <a:bodyPr/>
        <a:lstStyle/>
        <a:p>
          <a:endParaRPr lang="en-US">
            <a:solidFill>
              <a:schemeClr val="accent3">
                <a:lumMod val="75000"/>
              </a:schemeClr>
            </a:solidFill>
          </a:endParaRPr>
        </a:p>
      </dgm:t>
    </dgm:pt>
    <dgm:pt modelId="{EA0A2E4E-6C84-4170-9F5A-907B7D05A751}">
      <dgm:prSet/>
      <dgm:spPr/>
      <dgm:t>
        <a:bodyPr/>
        <a:lstStyle/>
        <a:p>
          <a:r>
            <a:rPr lang="en-US" dirty="0">
              <a:solidFill>
                <a:schemeClr val="accent3">
                  <a:lumMod val="75000"/>
                </a:schemeClr>
              </a:solidFill>
            </a:rPr>
            <a:t>• </a:t>
          </a:r>
          <a:r>
            <a:rPr lang="en-US" u="sng"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Are You </a:t>
          </a:r>
          <a:r>
            <a:rPr lang="en-US" u="sng" dirty="0" err="1">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Overmentored</a:t>
          </a:r>
          <a:r>
            <a:rPr lang="en-US" u="sng"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 and </a:t>
          </a:r>
          <a:r>
            <a:rPr lang="en-US" u="sng" dirty="0" err="1">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Undersponsored</a:t>
          </a:r>
          <a:r>
            <a:rPr lang="en-US" u="sng"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a:t>
          </a:r>
          <a:endParaRPr lang="en-US" dirty="0">
            <a:solidFill>
              <a:schemeClr val="accent3">
                <a:lumMod val="75000"/>
              </a:schemeClr>
            </a:solidFill>
          </a:endParaRPr>
        </a:p>
      </dgm:t>
    </dgm:pt>
    <dgm:pt modelId="{C5DDEF5D-AF49-4937-8E08-B9047518568E}" type="parTrans" cxnId="{A9321CAA-1B8B-4E9C-8565-6284E800E8E4}">
      <dgm:prSet/>
      <dgm:spPr/>
      <dgm:t>
        <a:bodyPr/>
        <a:lstStyle/>
        <a:p>
          <a:endParaRPr lang="en-US">
            <a:solidFill>
              <a:schemeClr val="accent3">
                <a:lumMod val="75000"/>
              </a:schemeClr>
            </a:solidFill>
          </a:endParaRPr>
        </a:p>
      </dgm:t>
    </dgm:pt>
    <dgm:pt modelId="{394B6EAD-16ED-438B-95A6-F44792AF6FCA}" type="sibTrans" cxnId="{A9321CAA-1B8B-4E9C-8565-6284E800E8E4}">
      <dgm:prSet/>
      <dgm:spPr/>
      <dgm:t>
        <a:bodyPr/>
        <a:lstStyle/>
        <a:p>
          <a:endParaRPr lang="en-US">
            <a:solidFill>
              <a:schemeClr val="accent3">
                <a:lumMod val="75000"/>
              </a:schemeClr>
            </a:solidFill>
          </a:endParaRPr>
        </a:p>
      </dgm:t>
    </dgm:pt>
    <dgm:pt modelId="{41D7117E-CA6C-49FA-A99D-8DBA80FF62A1}">
      <dgm:prSet/>
      <dgm:spPr/>
      <dgm:t>
        <a:bodyPr/>
        <a:lstStyle/>
        <a:p>
          <a:r>
            <a:rPr lang="en-US">
              <a:solidFill>
                <a:schemeClr val="accent3">
                  <a:lumMod val="75000"/>
                </a:schemeClr>
              </a:solidFill>
            </a:rPr>
            <a:t>• </a:t>
          </a:r>
          <a:r>
            <a:rPr lang="en-US" u="sng">
              <a:solidFill>
                <a:schemeClr val="accent3">
                  <a:lumMod val="75000"/>
                </a:schemeClr>
              </a:solidFill>
              <a:hlinkClick xmlns:r="http://schemas.openxmlformats.org/officeDocument/2006/relationships" r:id="rId12">
                <a:extLst>
                  <a:ext uri="{A12FA001-AC4F-418D-AE19-62706E023703}">
                    <ahyp:hlinkClr xmlns:ahyp="http://schemas.microsoft.com/office/drawing/2018/hyperlinkcolor" val="tx"/>
                  </a:ext>
                </a:extLst>
              </a:hlinkClick>
            </a:rPr>
            <a:t>Ask an Exec: Can My Mentor Be My Sponsor?</a:t>
          </a:r>
          <a:endParaRPr lang="en-US">
            <a:solidFill>
              <a:schemeClr val="accent3">
                <a:lumMod val="75000"/>
              </a:schemeClr>
            </a:solidFill>
          </a:endParaRPr>
        </a:p>
      </dgm:t>
    </dgm:pt>
    <dgm:pt modelId="{8F5AC5DC-A9E5-4393-8403-919BE15CE5AB}" type="parTrans" cxnId="{61EBD21B-9ADD-42BB-B09E-3D4CAE2915E7}">
      <dgm:prSet/>
      <dgm:spPr/>
      <dgm:t>
        <a:bodyPr/>
        <a:lstStyle/>
        <a:p>
          <a:endParaRPr lang="en-US">
            <a:solidFill>
              <a:schemeClr val="accent3">
                <a:lumMod val="75000"/>
              </a:schemeClr>
            </a:solidFill>
          </a:endParaRPr>
        </a:p>
      </dgm:t>
    </dgm:pt>
    <dgm:pt modelId="{0D29C636-558F-414A-A25E-AB027759D053}" type="sibTrans" cxnId="{61EBD21B-9ADD-42BB-B09E-3D4CAE2915E7}">
      <dgm:prSet/>
      <dgm:spPr/>
      <dgm:t>
        <a:bodyPr/>
        <a:lstStyle/>
        <a:p>
          <a:endParaRPr lang="en-US">
            <a:solidFill>
              <a:schemeClr val="accent3">
                <a:lumMod val="75000"/>
              </a:schemeClr>
            </a:solidFill>
          </a:endParaRPr>
        </a:p>
      </dgm:t>
    </dgm:pt>
    <dgm:pt modelId="{73934B7F-C550-4C75-B144-DB25701A76E2}">
      <dgm:prSet/>
      <dgm:spPr/>
      <dgm:t>
        <a:bodyPr/>
        <a:lstStyle/>
        <a:p>
          <a:r>
            <a:rPr lang="en-US">
              <a:solidFill>
                <a:schemeClr val="accent3">
                  <a:lumMod val="75000"/>
                </a:schemeClr>
              </a:solidFill>
            </a:rPr>
            <a:t>• </a:t>
          </a:r>
          <a:r>
            <a:rPr lang="en-US" u="sng">
              <a:solidFill>
                <a:schemeClr val="accent3">
                  <a:lumMod val="75000"/>
                </a:schemeClr>
              </a:solidFill>
              <a:hlinkClick xmlns:r="http://schemas.openxmlformats.org/officeDocument/2006/relationships" r:id="rId13">
                <a:extLst>
                  <a:ext uri="{A12FA001-AC4F-418D-AE19-62706E023703}">
                    <ahyp:hlinkClr xmlns:ahyp="http://schemas.microsoft.com/office/drawing/2018/hyperlinkcolor" val="tx"/>
                  </a:ext>
                </a:extLst>
              </a:hlinkClick>
            </a:rPr>
            <a:t>Sponsors: The People Who Can Open More Career Doors Than You Ever Thought Possible</a:t>
          </a:r>
          <a:endParaRPr lang="en-US">
            <a:solidFill>
              <a:schemeClr val="accent3">
                <a:lumMod val="75000"/>
              </a:schemeClr>
            </a:solidFill>
          </a:endParaRPr>
        </a:p>
      </dgm:t>
    </dgm:pt>
    <dgm:pt modelId="{D0362055-141F-4506-A799-7578ECD5F113}" type="parTrans" cxnId="{9AC1C9A8-0E89-44ED-A9EB-6E58BB4103C1}">
      <dgm:prSet/>
      <dgm:spPr/>
      <dgm:t>
        <a:bodyPr/>
        <a:lstStyle/>
        <a:p>
          <a:endParaRPr lang="en-US">
            <a:solidFill>
              <a:schemeClr val="accent3">
                <a:lumMod val="75000"/>
              </a:schemeClr>
            </a:solidFill>
          </a:endParaRPr>
        </a:p>
      </dgm:t>
    </dgm:pt>
    <dgm:pt modelId="{FACB2BAD-4CAE-4E04-937F-79DA0FEC16F8}" type="sibTrans" cxnId="{9AC1C9A8-0E89-44ED-A9EB-6E58BB4103C1}">
      <dgm:prSet/>
      <dgm:spPr/>
      <dgm:t>
        <a:bodyPr/>
        <a:lstStyle/>
        <a:p>
          <a:endParaRPr lang="en-US">
            <a:solidFill>
              <a:schemeClr val="accent3">
                <a:lumMod val="75000"/>
              </a:schemeClr>
            </a:solidFill>
          </a:endParaRPr>
        </a:p>
      </dgm:t>
    </dgm:pt>
    <dgm:pt modelId="{F90175B7-BB68-4E43-8DFC-26844FC1AFC2}">
      <dgm:prSet/>
      <dgm:spPr/>
      <dgm:t>
        <a:bodyPr/>
        <a:lstStyle/>
        <a:p>
          <a:r>
            <a:rPr lang="en-US">
              <a:solidFill>
                <a:schemeClr val="accent3">
                  <a:lumMod val="75000"/>
                </a:schemeClr>
              </a:solidFill>
            </a:rPr>
            <a:t>• </a:t>
          </a:r>
          <a:r>
            <a:rPr lang="en-US" u="sng">
              <a:solidFill>
                <a:schemeClr val="accent3">
                  <a:lumMod val="75000"/>
                </a:schemeClr>
              </a:solidFill>
              <a:hlinkClick xmlns:r="http://schemas.openxmlformats.org/officeDocument/2006/relationships" r:id="rId14">
                <a:extLst>
                  <a:ext uri="{A12FA001-AC4F-418D-AE19-62706E023703}">
                    <ahyp:hlinkClr xmlns:ahyp="http://schemas.microsoft.com/office/drawing/2018/hyperlinkcolor" val="tx"/>
                  </a:ext>
                </a:extLst>
              </a:hlinkClick>
            </a:rPr>
            <a:t>7 Ways to Spot a Potential Sponsor</a:t>
          </a:r>
          <a:endParaRPr lang="en-US">
            <a:solidFill>
              <a:schemeClr val="accent3">
                <a:lumMod val="75000"/>
              </a:schemeClr>
            </a:solidFill>
          </a:endParaRPr>
        </a:p>
      </dgm:t>
    </dgm:pt>
    <dgm:pt modelId="{39E6CF28-E1C5-4411-82F0-ACF9AFA1F024}" type="parTrans" cxnId="{4910EEEC-EF8A-436F-8EFD-B0385D1A76B8}">
      <dgm:prSet/>
      <dgm:spPr/>
      <dgm:t>
        <a:bodyPr/>
        <a:lstStyle/>
        <a:p>
          <a:endParaRPr lang="en-US">
            <a:solidFill>
              <a:schemeClr val="accent3">
                <a:lumMod val="75000"/>
              </a:schemeClr>
            </a:solidFill>
          </a:endParaRPr>
        </a:p>
      </dgm:t>
    </dgm:pt>
    <dgm:pt modelId="{17FA87C1-7ED2-4DC2-968A-E17BF2522D94}" type="sibTrans" cxnId="{4910EEEC-EF8A-436F-8EFD-B0385D1A76B8}">
      <dgm:prSet/>
      <dgm:spPr/>
      <dgm:t>
        <a:bodyPr/>
        <a:lstStyle/>
        <a:p>
          <a:endParaRPr lang="en-US">
            <a:solidFill>
              <a:schemeClr val="accent3">
                <a:lumMod val="75000"/>
              </a:schemeClr>
            </a:solidFill>
          </a:endParaRPr>
        </a:p>
      </dgm:t>
    </dgm:pt>
    <dgm:pt modelId="{986DEE05-901E-4C01-88B3-31D798CDE751}" type="pres">
      <dgm:prSet presAssocID="{55B4D9F5-6DBE-4100-B7C5-58EA330470A7}" presName="vert0" presStyleCnt="0">
        <dgm:presLayoutVars>
          <dgm:dir/>
          <dgm:animOne val="branch"/>
          <dgm:animLvl val="lvl"/>
        </dgm:presLayoutVars>
      </dgm:prSet>
      <dgm:spPr/>
    </dgm:pt>
    <dgm:pt modelId="{773FF2AC-9D95-45EB-B5C5-859E9BB689B8}" type="pres">
      <dgm:prSet presAssocID="{EC1BEFEE-2947-403E-9257-874C68E1EB0F}" presName="thickLine" presStyleLbl="alignNode1" presStyleIdx="0" presStyleCnt="15"/>
      <dgm:spPr/>
    </dgm:pt>
    <dgm:pt modelId="{341AB46A-2B0A-41D5-8131-A0917A5C32B7}" type="pres">
      <dgm:prSet presAssocID="{EC1BEFEE-2947-403E-9257-874C68E1EB0F}" presName="horz1" presStyleCnt="0"/>
      <dgm:spPr/>
    </dgm:pt>
    <dgm:pt modelId="{4DA6BBD3-BCFF-4016-956A-E9EEF1BC092C}" type="pres">
      <dgm:prSet presAssocID="{EC1BEFEE-2947-403E-9257-874C68E1EB0F}" presName="tx1" presStyleLbl="revTx" presStyleIdx="0" presStyleCnt="15"/>
      <dgm:spPr/>
    </dgm:pt>
    <dgm:pt modelId="{E443D971-C569-47C6-BDB2-87646A36A206}" type="pres">
      <dgm:prSet presAssocID="{EC1BEFEE-2947-403E-9257-874C68E1EB0F}" presName="vert1" presStyleCnt="0"/>
      <dgm:spPr/>
    </dgm:pt>
    <dgm:pt modelId="{9CB282CA-6720-4FB7-8E9C-CE95BF138848}" type="pres">
      <dgm:prSet presAssocID="{CAD209A2-9D49-4AF0-8EA2-EB0EE94741F2}" presName="thickLine" presStyleLbl="alignNode1" presStyleIdx="1" presStyleCnt="15"/>
      <dgm:spPr/>
    </dgm:pt>
    <dgm:pt modelId="{3060CA6F-287F-4106-9F72-355209E8B6A4}" type="pres">
      <dgm:prSet presAssocID="{CAD209A2-9D49-4AF0-8EA2-EB0EE94741F2}" presName="horz1" presStyleCnt="0"/>
      <dgm:spPr/>
    </dgm:pt>
    <dgm:pt modelId="{B2CDAF47-78D7-48FF-B616-F4777ECBD47C}" type="pres">
      <dgm:prSet presAssocID="{CAD209A2-9D49-4AF0-8EA2-EB0EE94741F2}" presName="tx1" presStyleLbl="revTx" presStyleIdx="1" presStyleCnt="15"/>
      <dgm:spPr/>
    </dgm:pt>
    <dgm:pt modelId="{F127C3E9-28A4-4897-B332-1D33F34164E3}" type="pres">
      <dgm:prSet presAssocID="{CAD209A2-9D49-4AF0-8EA2-EB0EE94741F2}" presName="vert1" presStyleCnt="0"/>
      <dgm:spPr/>
    </dgm:pt>
    <dgm:pt modelId="{C8732386-C587-4442-99B4-451FEE965358}" type="pres">
      <dgm:prSet presAssocID="{BC090559-D285-45CD-B6F3-FD1F405AE270}" presName="thickLine" presStyleLbl="alignNode1" presStyleIdx="2" presStyleCnt="15"/>
      <dgm:spPr/>
    </dgm:pt>
    <dgm:pt modelId="{3E5DA446-F5A5-47AD-993A-6ACA6996A426}" type="pres">
      <dgm:prSet presAssocID="{BC090559-D285-45CD-B6F3-FD1F405AE270}" presName="horz1" presStyleCnt="0"/>
      <dgm:spPr/>
    </dgm:pt>
    <dgm:pt modelId="{C355CCD3-F87E-4EFB-882B-2A5A2E425200}" type="pres">
      <dgm:prSet presAssocID="{BC090559-D285-45CD-B6F3-FD1F405AE270}" presName="tx1" presStyleLbl="revTx" presStyleIdx="2" presStyleCnt="15"/>
      <dgm:spPr/>
    </dgm:pt>
    <dgm:pt modelId="{82F90336-DAD5-42A0-99AC-2F2E637220CC}" type="pres">
      <dgm:prSet presAssocID="{BC090559-D285-45CD-B6F3-FD1F405AE270}" presName="vert1" presStyleCnt="0"/>
      <dgm:spPr/>
    </dgm:pt>
    <dgm:pt modelId="{55E0C3B9-AEC7-4154-9F5C-3C2941FBEAC3}" type="pres">
      <dgm:prSet presAssocID="{8D3A8111-ED68-4C8B-A86E-7E1B3280F91E}" presName="thickLine" presStyleLbl="alignNode1" presStyleIdx="3" presStyleCnt="15"/>
      <dgm:spPr/>
    </dgm:pt>
    <dgm:pt modelId="{C2DDDF1A-5C2F-4FFA-9039-E6700D555C55}" type="pres">
      <dgm:prSet presAssocID="{8D3A8111-ED68-4C8B-A86E-7E1B3280F91E}" presName="horz1" presStyleCnt="0"/>
      <dgm:spPr/>
    </dgm:pt>
    <dgm:pt modelId="{C79343EC-A6A1-44F0-BD0C-584EE2E76D43}" type="pres">
      <dgm:prSet presAssocID="{8D3A8111-ED68-4C8B-A86E-7E1B3280F91E}" presName="tx1" presStyleLbl="revTx" presStyleIdx="3" presStyleCnt="15"/>
      <dgm:spPr/>
    </dgm:pt>
    <dgm:pt modelId="{A2F7FB1E-F2CB-470F-B0F1-CAF3C9C77EBC}" type="pres">
      <dgm:prSet presAssocID="{8D3A8111-ED68-4C8B-A86E-7E1B3280F91E}" presName="vert1" presStyleCnt="0"/>
      <dgm:spPr/>
    </dgm:pt>
    <dgm:pt modelId="{188BA783-52B4-4A8E-8937-E29AB9E2FE1F}" type="pres">
      <dgm:prSet presAssocID="{84C8E475-EDFC-4F54-9F44-C7330B534154}" presName="thickLine" presStyleLbl="alignNode1" presStyleIdx="4" presStyleCnt="15"/>
      <dgm:spPr/>
    </dgm:pt>
    <dgm:pt modelId="{C7A9E3CF-561F-4538-83FF-0E3AA7EB333E}" type="pres">
      <dgm:prSet presAssocID="{84C8E475-EDFC-4F54-9F44-C7330B534154}" presName="horz1" presStyleCnt="0"/>
      <dgm:spPr/>
    </dgm:pt>
    <dgm:pt modelId="{8904ABC4-8D61-4AF2-9A48-F0B71D66D75F}" type="pres">
      <dgm:prSet presAssocID="{84C8E475-EDFC-4F54-9F44-C7330B534154}" presName="tx1" presStyleLbl="revTx" presStyleIdx="4" presStyleCnt="15"/>
      <dgm:spPr/>
    </dgm:pt>
    <dgm:pt modelId="{94E34759-7FEC-4BB2-957F-48C0EAE31B9D}" type="pres">
      <dgm:prSet presAssocID="{84C8E475-EDFC-4F54-9F44-C7330B534154}" presName="vert1" presStyleCnt="0"/>
      <dgm:spPr/>
    </dgm:pt>
    <dgm:pt modelId="{7AFFF923-0347-43F8-96C3-017A35E3B72E}" type="pres">
      <dgm:prSet presAssocID="{D5614DAA-E670-4222-9ADA-953944339267}" presName="thickLine" presStyleLbl="alignNode1" presStyleIdx="5" presStyleCnt="15"/>
      <dgm:spPr/>
    </dgm:pt>
    <dgm:pt modelId="{F4E2888F-C0A2-4F93-825F-34495AAC935A}" type="pres">
      <dgm:prSet presAssocID="{D5614DAA-E670-4222-9ADA-953944339267}" presName="horz1" presStyleCnt="0"/>
      <dgm:spPr/>
    </dgm:pt>
    <dgm:pt modelId="{62AC4527-2D7B-4233-A94F-522C0DB4B922}" type="pres">
      <dgm:prSet presAssocID="{D5614DAA-E670-4222-9ADA-953944339267}" presName="tx1" presStyleLbl="revTx" presStyleIdx="5" presStyleCnt="15"/>
      <dgm:spPr/>
    </dgm:pt>
    <dgm:pt modelId="{59BB2CBF-DBEE-49BA-B995-5973682BE60E}" type="pres">
      <dgm:prSet presAssocID="{D5614DAA-E670-4222-9ADA-953944339267}" presName="vert1" presStyleCnt="0"/>
      <dgm:spPr/>
    </dgm:pt>
    <dgm:pt modelId="{DFE57098-11EC-4858-952C-F0D851B0623E}" type="pres">
      <dgm:prSet presAssocID="{2E3B4E97-087F-4026-8943-E32B99A8C04B}" presName="thickLine" presStyleLbl="alignNode1" presStyleIdx="6" presStyleCnt="15"/>
      <dgm:spPr/>
    </dgm:pt>
    <dgm:pt modelId="{64257A89-5DD1-4549-B4C2-7942E74331AF}" type="pres">
      <dgm:prSet presAssocID="{2E3B4E97-087F-4026-8943-E32B99A8C04B}" presName="horz1" presStyleCnt="0"/>
      <dgm:spPr/>
    </dgm:pt>
    <dgm:pt modelId="{14B39D74-027D-47D1-82A8-CF36FBCB51CB}" type="pres">
      <dgm:prSet presAssocID="{2E3B4E97-087F-4026-8943-E32B99A8C04B}" presName="tx1" presStyleLbl="revTx" presStyleIdx="6" presStyleCnt="15"/>
      <dgm:spPr/>
    </dgm:pt>
    <dgm:pt modelId="{34705DED-E691-4C64-8565-2BD969947E8E}" type="pres">
      <dgm:prSet presAssocID="{2E3B4E97-087F-4026-8943-E32B99A8C04B}" presName="vert1" presStyleCnt="0"/>
      <dgm:spPr/>
    </dgm:pt>
    <dgm:pt modelId="{45B7B4B2-9647-48B5-999C-2BC4D1EA818A}" type="pres">
      <dgm:prSet presAssocID="{13A88E09-CCDA-4DDA-A5C8-35094558901B}" presName="thickLine" presStyleLbl="alignNode1" presStyleIdx="7" presStyleCnt="15"/>
      <dgm:spPr/>
    </dgm:pt>
    <dgm:pt modelId="{290D6A7A-1D2D-43CA-9B91-25F63F6CB275}" type="pres">
      <dgm:prSet presAssocID="{13A88E09-CCDA-4DDA-A5C8-35094558901B}" presName="horz1" presStyleCnt="0"/>
      <dgm:spPr/>
    </dgm:pt>
    <dgm:pt modelId="{BD5F3F2B-E9DE-4554-8B80-FECA215D8A82}" type="pres">
      <dgm:prSet presAssocID="{13A88E09-CCDA-4DDA-A5C8-35094558901B}" presName="tx1" presStyleLbl="revTx" presStyleIdx="7" presStyleCnt="15"/>
      <dgm:spPr/>
    </dgm:pt>
    <dgm:pt modelId="{AED46108-8625-4424-99FF-A271664C4E33}" type="pres">
      <dgm:prSet presAssocID="{13A88E09-CCDA-4DDA-A5C8-35094558901B}" presName="vert1" presStyleCnt="0"/>
      <dgm:spPr/>
    </dgm:pt>
    <dgm:pt modelId="{C435FB01-E0A8-4587-8D9E-D37DA8DC6625}" type="pres">
      <dgm:prSet presAssocID="{511A7E58-BD27-4435-85E0-4577B8653C8F}" presName="thickLine" presStyleLbl="alignNode1" presStyleIdx="8" presStyleCnt="15"/>
      <dgm:spPr/>
    </dgm:pt>
    <dgm:pt modelId="{11D8197E-89CD-4DBA-87A0-118F8AFEB843}" type="pres">
      <dgm:prSet presAssocID="{511A7E58-BD27-4435-85E0-4577B8653C8F}" presName="horz1" presStyleCnt="0"/>
      <dgm:spPr/>
    </dgm:pt>
    <dgm:pt modelId="{93E9610F-8FFB-41ED-B22C-1F3BDC48F10A}" type="pres">
      <dgm:prSet presAssocID="{511A7E58-BD27-4435-85E0-4577B8653C8F}" presName="tx1" presStyleLbl="revTx" presStyleIdx="8" presStyleCnt="15"/>
      <dgm:spPr/>
    </dgm:pt>
    <dgm:pt modelId="{96DA04B4-0B91-4628-8725-42D44BAF6322}" type="pres">
      <dgm:prSet presAssocID="{511A7E58-BD27-4435-85E0-4577B8653C8F}" presName="vert1" presStyleCnt="0"/>
      <dgm:spPr/>
    </dgm:pt>
    <dgm:pt modelId="{EBA81825-B161-4E37-AC62-A19E3D0111AB}" type="pres">
      <dgm:prSet presAssocID="{0AE822C6-1157-444D-9E52-BC566E2BA8E3}" presName="thickLine" presStyleLbl="alignNode1" presStyleIdx="9" presStyleCnt="15"/>
      <dgm:spPr/>
    </dgm:pt>
    <dgm:pt modelId="{2710858D-6328-474F-BB16-FBE0F39F75B2}" type="pres">
      <dgm:prSet presAssocID="{0AE822C6-1157-444D-9E52-BC566E2BA8E3}" presName="horz1" presStyleCnt="0"/>
      <dgm:spPr/>
    </dgm:pt>
    <dgm:pt modelId="{EDD8C556-E0F5-41D1-9B6B-BE5A83794B7D}" type="pres">
      <dgm:prSet presAssocID="{0AE822C6-1157-444D-9E52-BC566E2BA8E3}" presName="tx1" presStyleLbl="revTx" presStyleIdx="9" presStyleCnt="15"/>
      <dgm:spPr/>
    </dgm:pt>
    <dgm:pt modelId="{94513E56-E5D1-4A54-8648-D5036E98222B}" type="pres">
      <dgm:prSet presAssocID="{0AE822C6-1157-444D-9E52-BC566E2BA8E3}" presName="vert1" presStyleCnt="0"/>
      <dgm:spPr/>
    </dgm:pt>
    <dgm:pt modelId="{F4644D11-0FB7-4727-AAEF-DD55CD08936D}" type="pres">
      <dgm:prSet presAssocID="{B6B75AC3-9D12-4CE1-947E-2734C0F4C2AD}" presName="thickLine" presStyleLbl="alignNode1" presStyleIdx="10" presStyleCnt="15"/>
      <dgm:spPr/>
    </dgm:pt>
    <dgm:pt modelId="{88D680E9-FF3E-4ABC-B8B6-66F69F1A35FD}" type="pres">
      <dgm:prSet presAssocID="{B6B75AC3-9D12-4CE1-947E-2734C0F4C2AD}" presName="horz1" presStyleCnt="0"/>
      <dgm:spPr/>
    </dgm:pt>
    <dgm:pt modelId="{1A1BCEED-0A97-4D82-B146-E8449F39DC8F}" type="pres">
      <dgm:prSet presAssocID="{B6B75AC3-9D12-4CE1-947E-2734C0F4C2AD}" presName="tx1" presStyleLbl="revTx" presStyleIdx="10" presStyleCnt="15"/>
      <dgm:spPr/>
    </dgm:pt>
    <dgm:pt modelId="{17BDA175-45A8-43D2-9CE9-D18C38869448}" type="pres">
      <dgm:prSet presAssocID="{B6B75AC3-9D12-4CE1-947E-2734C0F4C2AD}" presName="vert1" presStyleCnt="0"/>
      <dgm:spPr/>
    </dgm:pt>
    <dgm:pt modelId="{ED461D33-3009-42DD-8F46-321366A07415}" type="pres">
      <dgm:prSet presAssocID="{EA0A2E4E-6C84-4170-9F5A-907B7D05A751}" presName="thickLine" presStyleLbl="alignNode1" presStyleIdx="11" presStyleCnt="15"/>
      <dgm:spPr/>
    </dgm:pt>
    <dgm:pt modelId="{22C1CBDA-7151-4D86-BD75-4DA701F01688}" type="pres">
      <dgm:prSet presAssocID="{EA0A2E4E-6C84-4170-9F5A-907B7D05A751}" presName="horz1" presStyleCnt="0"/>
      <dgm:spPr/>
    </dgm:pt>
    <dgm:pt modelId="{B34FE7D1-155C-4C65-BC22-06C1811B6FC4}" type="pres">
      <dgm:prSet presAssocID="{EA0A2E4E-6C84-4170-9F5A-907B7D05A751}" presName="tx1" presStyleLbl="revTx" presStyleIdx="11" presStyleCnt="15"/>
      <dgm:spPr/>
    </dgm:pt>
    <dgm:pt modelId="{F016BE6B-EAC8-43F3-99F2-A8B0413459C4}" type="pres">
      <dgm:prSet presAssocID="{EA0A2E4E-6C84-4170-9F5A-907B7D05A751}" presName="vert1" presStyleCnt="0"/>
      <dgm:spPr/>
    </dgm:pt>
    <dgm:pt modelId="{E69A9FCA-40E1-4978-9194-1BEF1F3E6CF6}" type="pres">
      <dgm:prSet presAssocID="{41D7117E-CA6C-49FA-A99D-8DBA80FF62A1}" presName="thickLine" presStyleLbl="alignNode1" presStyleIdx="12" presStyleCnt="15"/>
      <dgm:spPr/>
    </dgm:pt>
    <dgm:pt modelId="{669A989B-920D-4E04-9577-A6B89C586473}" type="pres">
      <dgm:prSet presAssocID="{41D7117E-CA6C-49FA-A99D-8DBA80FF62A1}" presName="horz1" presStyleCnt="0"/>
      <dgm:spPr/>
    </dgm:pt>
    <dgm:pt modelId="{C152A040-2A4A-40C1-8FC1-D8C79DB065B4}" type="pres">
      <dgm:prSet presAssocID="{41D7117E-CA6C-49FA-A99D-8DBA80FF62A1}" presName="tx1" presStyleLbl="revTx" presStyleIdx="12" presStyleCnt="15"/>
      <dgm:spPr/>
    </dgm:pt>
    <dgm:pt modelId="{C68EC293-0BCC-46DE-B13B-3F21421AB8FF}" type="pres">
      <dgm:prSet presAssocID="{41D7117E-CA6C-49FA-A99D-8DBA80FF62A1}" presName="vert1" presStyleCnt="0"/>
      <dgm:spPr/>
    </dgm:pt>
    <dgm:pt modelId="{393E55A4-2EF5-440D-AFD2-EA4AA44AB321}" type="pres">
      <dgm:prSet presAssocID="{73934B7F-C550-4C75-B144-DB25701A76E2}" presName="thickLine" presStyleLbl="alignNode1" presStyleIdx="13" presStyleCnt="15"/>
      <dgm:spPr/>
    </dgm:pt>
    <dgm:pt modelId="{0D33432F-D83D-4082-B8FF-BEA2E94191FA}" type="pres">
      <dgm:prSet presAssocID="{73934B7F-C550-4C75-B144-DB25701A76E2}" presName="horz1" presStyleCnt="0"/>
      <dgm:spPr/>
    </dgm:pt>
    <dgm:pt modelId="{1D861F86-5BB0-4BA6-9ED7-C20F8C14FE67}" type="pres">
      <dgm:prSet presAssocID="{73934B7F-C550-4C75-B144-DB25701A76E2}" presName="tx1" presStyleLbl="revTx" presStyleIdx="13" presStyleCnt="15"/>
      <dgm:spPr/>
    </dgm:pt>
    <dgm:pt modelId="{9F630CF9-D04F-4815-A638-26C54CCFBCAA}" type="pres">
      <dgm:prSet presAssocID="{73934B7F-C550-4C75-B144-DB25701A76E2}" presName="vert1" presStyleCnt="0"/>
      <dgm:spPr/>
    </dgm:pt>
    <dgm:pt modelId="{BA2DC3B0-5B79-400A-83E1-B8D6A41880A7}" type="pres">
      <dgm:prSet presAssocID="{F90175B7-BB68-4E43-8DFC-26844FC1AFC2}" presName="thickLine" presStyleLbl="alignNode1" presStyleIdx="14" presStyleCnt="15"/>
      <dgm:spPr/>
    </dgm:pt>
    <dgm:pt modelId="{26D159F2-6B49-4DA9-A277-581B1CC43DA0}" type="pres">
      <dgm:prSet presAssocID="{F90175B7-BB68-4E43-8DFC-26844FC1AFC2}" presName="horz1" presStyleCnt="0"/>
      <dgm:spPr/>
    </dgm:pt>
    <dgm:pt modelId="{3053E6E3-52CB-4A64-94F8-0B60CA4C0D9D}" type="pres">
      <dgm:prSet presAssocID="{F90175B7-BB68-4E43-8DFC-26844FC1AFC2}" presName="tx1" presStyleLbl="revTx" presStyleIdx="14" presStyleCnt="15"/>
      <dgm:spPr/>
    </dgm:pt>
    <dgm:pt modelId="{9361F5A3-893A-4C39-AC09-9518BFC5834C}" type="pres">
      <dgm:prSet presAssocID="{F90175B7-BB68-4E43-8DFC-26844FC1AFC2}" presName="vert1" presStyleCnt="0"/>
      <dgm:spPr/>
    </dgm:pt>
  </dgm:ptLst>
  <dgm:cxnLst>
    <dgm:cxn modelId="{7CAEBD08-7BDE-4A29-8229-5BC19E10E0CD}" type="presOf" srcId="{BC090559-D285-45CD-B6F3-FD1F405AE270}" destId="{C355CCD3-F87E-4EFB-882B-2A5A2E425200}" srcOrd="0" destOrd="0" presId="urn:microsoft.com/office/officeart/2008/layout/LinedList"/>
    <dgm:cxn modelId="{3EBABC1B-AB0A-4E7E-A8D9-A9D761D216F2}" srcId="{55B4D9F5-6DBE-4100-B7C5-58EA330470A7}" destId="{0AE822C6-1157-444D-9E52-BC566E2BA8E3}" srcOrd="9" destOrd="0" parTransId="{8E3D067B-6511-44F2-BF4B-102CDFDEC59F}" sibTransId="{0876A6A1-A819-4EB4-B393-1F001FA86AA8}"/>
    <dgm:cxn modelId="{61EBD21B-9ADD-42BB-B09E-3D4CAE2915E7}" srcId="{55B4D9F5-6DBE-4100-B7C5-58EA330470A7}" destId="{41D7117E-CA6C-49FA-A99D-8DBA80FF62A1}" srcOrd="12" destOrd="0" parTransId="{8F5AC5DC-A9E5-4393-8403-919BE15CE5AB}" sibTransId="{0D29C636-558F-414A-A25E-AB027759D053}"/>
    <dgm:cxn modelId="{22E0DD1F-9C19-4E77-82BB-EB11CE367885}" srcId="{55B4D9F5-6DBE-4100-B7C5-58EA330470A7}" destId="{511A7E58-BD27-4435-85E0-4577B8653C8F}" srcOrd="8" destOrd="0" parTransId="{C9F7E8D1-4AB3-4A0B-A9AF-0D242C17DEBA}" sibTransId="{F0F4DF47-3358-4D6B-9278-6A02CEF4A494}"/>
    <dgm:cxn modelId="{785B4A2F-2AB1-47E2-B95E-A7216CC073B9}" srcId="{55B4D9F5-6DBE-4100-B7C5-58EA330470A7}" destId="{EC1BEFEE-2947-403E-9257-874C68E1EB0F}" srcOrd="0" destOrd="0" parTransId="{39C88094-806C-49A9-8845-BFA481E99582}" sibTransId="{A2193CBD-1F1C-4040-A727-CE95DE83E8C2}"/>
    <dgm:cxn modelId="{E5D5C030-FBFC-4213-97CD-F9E13B3698D6}" srcId="{55B4D9F5-6DBE-4100-B7C5-58EA330470A7}" destId="{D5614DAA-E670-4222-9ADA-953944339267}" srcOrd="5" destOrd="0" parTransId="{AFE44795-D5BD-4B8F-9936-D097A4E422BB}" sibTransId="{9FA9A2B3-A453-4A0D-863B-ED541D6EA1AA}"/>
    <dgm:cxn modelId="{6B9D0733-7E77-4E9B-BF41-B7947C45268C}" srcId="{55B4D9F5-6DBE-4100-B7C5-58EA330470A7}" destId="{8D3A8111-ED68-4C8B-A86E-7E1B3280F91E}" srcOrd="3" destOrd="0" parTransId="{B59522FE-3336-429E-B7AE-7645D32489A0}" sibTransId="{3306C39B-6D2A-4B37-BF80-B16313F824F4}"/>
    <dgm:cxn modelId="{CC7F895C-3DA2-4770-88EF-EE203FC71539}" srcId="{55B4D9F5-6DBE-4100-B7C5-58EA330470A7}" destId="{CAD209A2-9D49-4AF0-8EA2-EB0EE94741F2}" srcOrd="1" destOrd="0" parTransId="{FE6C051C-66AB-42D4-8A94-11CA82FFC1CD}" sibTransId="{6ACE3880-FBB1-4CC0-9DAA-83120F653FBE}"/>
    <dgm:cxn modelId="{AD6F7F60-0E49-4FA8-A2E9-DEB421D26427}" srcId="{55B4D9F5-6DBE-4100-B7C5-58EA330470A7}" destId="{B6B75AC3-9D12-4CE1-947E-2734C0F4C2AD}" srcOrd="10" destOrd="0" parTransId="{040FCF33-F188-4157-B72B-7AF59D6DD215}" sibTransId="{17807DFA-6035-4903-BAAB-1606E1AC5C86}"/>
    <dgm:cxn modelId="{34725A62-1E5D-49C6-9FAC-D39F340D97EE}" type="presOf" srcId="{D5614DAA-E670-4222-9ADA-953944339267}" destId="{62AC4527-2D7B-4233-A94F-522C0DB4B922}" srcOrd="0" destOrd="0" presId="urn:microsoft.com/office/officeart/2008/layout/LinedList"/>
    <dgm:cxn modelId="{8B7FE063-8F24-4895-A446-19385F7901EB}" type="presOf" srcId="{55B4D9F5-6DBE-4100-B7C5-58EA330470A7}" destId="{986DEE05-901E-4C01-88B3-31D798CDE751}" srcOrd="0" destOrd="0" presId="urn:microsoft.com/office/officeart/2008/layout/LinedList"/>
    <dgm:cxn modelId="{816B1E64-D1E3-462B-8523-0DC975D8062F}" type="presOf" srcId="{0AE822C6-1157-444D-9E52-BC566E2BA8E3}" destId="{EDD8C556-E0F5-41D1-9B6B-BE5A83794B7D}" srcOrd="0" destOrd="0" presId="urn:microsoft.com/office/officeart/2008/layout/LinedList"/>
    <dgm:cxn modelId="{FFB23944-85B0-425C-BE82-96A142019C1E}" type="presOf" srcId="{EA0A2E4E-6C84-4170-9F5A-907B7D05A751}" destId="{B34FE7D1-155C-4C65-BC22-06C1811B6FC4}" srcOrd="0" destOrd="0" presId="urn:microsoft.com/office/officeart/2008/layout/LinedList"/>
    <dgm:cxn modelId="{D22BB54D-4A8B-4775-87B3-B3ED06B44A90}" type="presOf" srcId="{F90175B7-BB68-4E43-8DFC-26844FC1AFC2}" destId="{3053E6E3-52CB-4A64-94F8-0B60CA4C0D9D}" srcOrd="0" destOrd="0" presId="urn:microsoft.com/office/officeart/2008/layout/LinedList"/>
    <dgm:cxn modelId="{7C078479-1E9A-4CBC-9F40-B0ADC5A9A86A}" type="presOf" srcId="{41D7117E-CA6C-49FA-A99D-8DBA80FF62A1}" destId="{C152A040-2A4A-40C1-8FC1-D8C79DB065B4}" srcOrd="0" destOrd="0" presId="urn:microsoft.com/office/officeart/2008/layout/LinedList"/>
    <dgm:cxn modelId="{EBD79097-4E34-4E76-8D9F-205449A1BE24}" type="presOf" srcId="{EC1BEFEE-2947-403E-9257-874C68E1EB0F}" destId="{4DA6BBD3-BCFF-4016-956A-E9EEF1BC092C}" srcOrd="0" destOrd="0" presId="urn:microsoft.com/office/officeart/2008/layout/LinedList"/>
    <dgm:cxn modelId="{7B7DDE9E-2410-40F8-AC69-A86844D0D083}" type="presOf" srcId="{2E3B4E97-087F-4026-8943-E32B99A8C04B}" destId="{14B39D74-027D-47D1-82A8-CF36FBCB51CB}" srcOrd="0" destOrd="0" presId="urn:microsoft.com/office/officeart/2008/layout/LinedList"/>
    <dgm:cxn modelId="{9AC1C9A8-0E89-44ED-A9EB-6E58BB4103C1}" srcId="{55B4D9F5-6DBE-4100-B7C5-58EA330470A7}" destId="{73934B7F-C550-4C75-B144-DB25701A76E2}" srcOrd="13" destOrd="0" parTransId="{D0362055-141F-4506-A799-7578ECD5F113}" sibTransId="{FACB2BAD-4CAE-4E04-937F-79DA0FEC16F8}"/>
    <dgm:cxn modelId="{12A7E6A9-1BDB-45D7-BD2F-3D1AE312C4D6}" srcId="{55B4D9F5-6DBE-4100-B7C5-58EA330470A7}" destId="{2E3B4E97-087F-4026-8943-E32B99A8C04B}" srcOrd="6" destOrd="0" parTransId="{5144AD51-15EC-4122-9C44-BE70FFC39EE2}" sibTransId="{BB6ACA04-0D3F-4909-9C3F-8CEBCF9E8014}"/>
    <dgm:cxn modelId="{A9321CAA-1B8B-4E9C-8565-6284E800E8E4}" srcId="{55B4D9F5-6DBE-4100-B7C5-58EA330470A7}" destId="{EA0A2E4E-6C84-4170-9F5A-907B7D05A751}" srcOrd="11" destOrd="0" parTransId="{C5DDEF5D-AF49-4937-8E08-B9047518568E}" sibTransId="{394B6EAD-16ED-438B-95A6-F44792AF6FCA}"/>
    <dgm:cxn modelId="{A5EE2EAA-2B44-4101-BADD-19C1E8F15E71}" type="presOf" srcId="{511A7E58-BD27-4435-85E0-4577B8653C8F}" destId="{93E9610F-8FFB-41ED-B22C-1F3BDC48F10A}" srcOrd="0" destOrd="0" presId="urn:microsoft.com/office/officeart/2008/layout/LinedList"/>
    <dgm:cxn modelId="{6F4EE9AC-40E7-4540-9819-ED714A98ADAD}" srcId="{55B4D9F5-6DBE-4100-B7C5-58EA330470A7}" destId="{84C8E475-EDFC-4F54-9F44-C7330B534154}" srcOrd="4" destOrd="0" parTransId="{AB0AF5FD-4457-49A8-94AE-73F7FBAAB8C7}" sibTransId="{D042E24E-0B04-4B9F-8B9C-EB41C9A1D1E0}"/>
    <dgm:cxn modelId="{D38BA1BF-D576-4F17-815F-D1257C340689}" type="presOf" srcId="{8D3A8111-ED68-4C8B-A86E-7E1B3280F91E}" destId="{C79343EC-A6A1-44F0-BD0C-584EE2E76D43}" srcOrd="0" destOrd="0" presId="urn:microsoft.com/office/officeart/2008/layout/LinedList"/>
    <dgm:cxn modelId="{53D5A2CA-BB05-4DF9-ADAA-F21A031E4454}" srcId="{55B4D9F5-6DBE-4100-B7C5-58EA330470A7}" destId="{BC090559-D285-45CD-B6F3-FD1F405AE270}" srcOrd="2" destOrd="0" parTransId="{0C7D63DD-3059-4397-98EE-BCB2E23A6EDB}" sibTransId="{5A65B5D6-B48F-4037-A495-EFA359077213}"/>
    <dgm:cxn modelId="{640AB7CA-346B-47A5-BC42-BEF7E3D612BA}" type="presOf" srcId="{B6B75AC3-9D12-4CE1-947E-2734C0F4C2AD}" destId="{1A1BCEED-0A97-4D82-B146-E8449F39DC8F}" srcOrd="0" destOrd="0" presId="urn:microsoft.com/office/officeart/2008/layout/LinedList"/>
    <dgm:cxn modelId="{949923CD-F45B-414A-8145-6FCE72BB0FA4}" srcId="{55B4D9F5-6DBE-4100-B7C5-58EA330470A7}" destId="{13A88E09-CCDA-4DDA-A5C8-35094558901B}" srcOrd="7" destOrd="0" parTransId="{70E8CC13-2167-4D34-B20C-DAEF80EAB0EC}" sibTransId="{14FC9F50-2C55-4823-8B94-C4435832DDC5}"/>
    <dgm:cxn modelId="{2663B8CD-5B28-4DBB-BF65-5A1F16F2227B}" type="presOf" srcId="{13A88E09-CCDA-4DDA-A5C8-35094558901B}" destId="{BD5F3F2B-E9DE-4554-8B80-FECA215D8A82}" srcOrd="0" destOrd="0" presId="urn:microsoft.com/office/officeart/2008/layout/LinedList"/>
    <dgm:cxn modelId="{F4431AD5-935E-4E12-9E41-06ADF00F5662}" type="presOf" srcId="{84C8E475-EDFC-4F54-9F44-C7330B534154}" destId="{8904ABC4-8D61-4AF2-9A48-F0B71D66D75F}" srcOrd="0" destOrd="0" presId="urn:microsoft.com/office/officeart/2008/layout/LinedList"/>
    <dgm:cxn modelId="{4910EEEC-EF8A-436F-8EFD-B0385D1A76B8}" srcId="{55B4D9F5-6DBE-4100-B7C5-58EA330470A7}" destId="{F90175B7-BB68-4E43-8DFC-26844FC1AFC2}" srcOrd="14" destOrd="0" parTransId="{39E6CF28-E1C5-4411-82F0-ACF9AFA1F024}" sibTransId="{17FA87C1-7ED2-4DC2-968A-E17BF2522D94}"/>
    <dgm:cxn modelId="{3723F4F5-5103-4896-8C2C-F5B175D4471E}" type="presOf" srcId="{CAD209A2-9D49-4AF0-8EA2-EB0EE94741F2}" destId="{B2CDAF47-78D7-48FF-B616-F4777ECBD47C}" srcOrd="0" destOrd="0" presId="urn:microsoft.com/office/officeart/2008/layout/LinedList"/>
    <dgm:cxn modelId="{61C7A9F9-8DCE-452A-9036-BDE4252083A1}" type="presOf" srcId="{73934B7F-C550-4C75-B144-DB25701A76E2}" destId="{1D861F86-5BB0-4BA6-9ED7-C20F8C14FE67}" srcOrd="0" destOrd="0" presId="urn:microsoft.com/office/officeart/2008/layout/LinedList"/>
    <dgm:cxn modelId="{0FE5292D-9710-4F8C-BEB4-55CD91DAF6E2}" type="presParOf" srcId="{986DEE05-901E-4C01-88B3-31D798CDE751}" destId="{773FF2AC-9D95-45EB-B5C5-859E9BB689B8}" srcOrd="0" destOrd="0" presId="urn:microsoft.com/office/officeart/2008/layout/LinedList"/>
    <dgm:cxn modelId="{46A46805-7E63-487A-98BA-93BECF96641F}" type="presParOf" srcId="{986DEE05-901E-4C01-88B3-31D798CDE751}" destId="{341AB46A-2B0A-41D5-8131-A0917A5C32B7}" srcOrd="1" destOrd="0" presId="urn:microsoft.com/office/officeart/2008/layout/LinedList"/>
    <dgm:cxn modelId="{7A7161EA-15A0-496C-BAE1-A6713CB8EB26}" type="presParOf" srcId="{341AB46A-2B0A-41D5-8131-A0917A5C32B7}" destId="{4DA6BBD3-BCFF-4016-956A-E9EEF1BC092C}" srcOrd="0" destOrd="0" presId="urn:microsoft.com/office/officeart/2008/layout/LinedList"/>
    <dgm:cxn modelId="{FF04898B-CB33-43D8-8758-C8CBD85A8556}" type="presParOf" srcId="{341AB46A-2B0A-41D5-8131-A0917A5C32B7}" destId="{E443D971-C569-47C6-BDB2-87646A36A206}" srcOrd="1" destOrd="0" presId="urn:microsoft.com/office/officeart/2008/layout/LinedList"/>
    <dgm:cxn modelId="{90FC9B36-8188-4414-8867-0E63FEF7B04A}" type="presParOf" srcId="{986DEE05-901E-4C01-88B3-31D798CDE751}" destId="{9CB282CA-6720-4FB7-8E9C-CE95BF138848}" srcOrd="2" destOrd="0" presId="urn:microsoft.com/office/officeart/2008/layout/LinedList"/>
    <dgm:cxn modelId="{8A7B2AA1-0A32-47A4-8BB5-CC262AAE8FA6}" type="presParOf" srcId="{986DEE05-901E-4C01-88B3-31D798CDE751}" destId="{3060CA6F-287F-4106-9F72-355209E8B6A4}" srcOrd="3" destOrd="0" presId="urn:microsoft.com/office/officeart/2008/layout/LinedList"/>
    <dgm:cxn modelId="{39A0D389-56A2-4582-9345-9C012A935D9C}" type="presParOf" srcId="{3060CA6F-287F-4106-9F72-355209E8B6A4}" destId="{B2CDAF47-78D7-48FF-B616-F4777ECBD47C}" srcOrd="0" destOrd="0" presId="urn:microsoft.com/office/officeart/2008/layout/LinedList"/>
    <dgm:cxn modelId="{233DA4D6-A195-4C4B-A653-A149BE715A76}" type="presParOf" srcId="{3060CA6F-287F-4106-9F72-355209E8B6A4}" destId="{F127C3E9-28A4-4897-B332-1D33F34164E3}" srcOrd="1" destOrd="0" presId="urn:microsoft.com/office/officeart/2008/layout/LinedList"/>
    <dgm:cxn modelId="{FB4B41C1-9E4A-489F-B3B2-AB8A98BA0437}" type="presParOf" srcId="{986DEE05-901E-4C01-88B3-31D798CDE751}" destId="{C8732386-C587-4442-99B4-451FEE965358}" srcOrd="4" destOrd="0" presId="urn:microsoft.com/office/officeart/2008/layout/LinedList"/>
    <dgm:cxn modelId="{82745DFA-8148-4619-86BA-08218B7EE4A4}" type="presParOf" srcId="{986DEE05-901E-4C01-88B3-31D798CDE751}" destId="{3E5DA446-F5A5-47AD-993A-6ACA6996A426}" srcOrd="5" destOrd="0" presId="urn:microsoft.com/office/officeart/2008/layout/LinedList"/>
    <dgm:cxn modelId="{5BB5F79A-CDB4-4374-A1B4-B2ACAA0EA209}" type="presParOf" srcId="{3E5DA446-F5A5-47AD-993A-6ACA6996A426}" destId="{C355CCD3-F87E-4EFB-882B-2A5A2E425200}" srcOrd="0" destOrd="0" presId="urn:microsoft.com/office/officeart/2008/layout/LinedList"/>
    <dgm:cxn modelId="{C917D52B-B80A-45E1-899B-7BA6AC81252C}" type="presParOf" srcId="{3E5DA446-F5A5-47AD-993A-6ACA6996A426}" destId="{82F90336-DAD5-42A0-99AC-2F2E637220CC}" srcOrd="1" destOrd="0" presId="urn:microsoft.com/office/officeart/2008/layout/LinedList"/>
    <dgm:cxn modelId="{336D83F8-3869-4CC3-802F-D5401A59EC0E}" type="presParOf" srcId="{986DEE05-901E-4C01-88B3-31D798CDE751}" destId="{55E0C3B9-AEC7-4154-9F5C-3C2941FBEAC3}" srcOrd="6" destOrd="0" presId="urn:microsoft.com/office/officeart/2008/layout/LinedList"/>
    <dgm:cxn modelId="{85898A1A-CE57-494E-8430-32A516425F36}" type="presParOf" srcId="{986DEE05-901E-4C01-88B3-31D798CDE751}" destId="{C2DDDF1A-5C2F-4FFA-9039-E6700D555C55}" srcOrd="7" destOrd="0" presId="urn:microsoft.com/office/officeart/2008/layout/LinedList"/>
    <dgm:cxn modelId="{CDD7A523-74C1-4F8C-94E1-885205937D29}" type="presParOf" srcId="{C2DDDF1A-5C2F-4FFA-9039-E6700D555C55}" destId="{C79343EC-A6A1-44F0-BD0C-584EE2E76D43}" srcOrd="0" destOrd="0" presId="urn:microsoft.com/office/officeart/2008/layout/LinedList"/>
    <dgm:cxn modelId="{8F19537A-A9ED-432C-BF5D-1E7986ADE030}" type="presParOf" srcId="{C2DDDF1A-5C2F-4FFA-9039-E6700D555C55}" destId="{A2F7FB1E-F2CB-470F-B0F1-CAF3C9C77EBC}" srcOrd="1" destOrd="0" presId="urn:microsoft.com/office/officeart/2008/layout/LinedList"/>
    <dgm:cxn modelId="{35ADD1E3-82A2-4458-9E1A-5C8C9FF76512}" type="presParOf" srcId="{986DEE05-901E-4C01-88B3-31D798CDE751}" destId="{188BA783-52B4-4A8E-8937-E29AB9E2FE1F}" srcOrd="8" destOrd="0" presId="urn:microsoft.com/office/officeart/2008/layout/LinedList"/>
    <dgm:cxn modelId="{CDE125BA-133B-4F04-8B4E-E638A512F3A5}" type="presParOf" srcId="{986DEE05-901E-4C01-88B3-31D798CDE751}" destId="{C7A9E3CF-561F-4538-83FF-0E3AA7EB333E}" srcOrd="9" destOrd="0" presId="urn:microsoft.com/office/officeart/2008/layout/LinedList"/>
    <dgm:cxn modelId="{56F05D2E-ACE7-4A59-9758-E70CC0821B96}" type="presParOf" srcId="{C7A9E3CF-561F-4538-83FF-0E3AA7EB333E}" destId="{8904ABC4-8D61-4AF2-9A48-F0B71D66D75F}" srcOrd="0" destOrd="0" presId="urn:microsoft.com/office/officeart/2008/layout/LinedList"/>
    <dgm:cxn modelId="{A9F15D2B-66C6-4C22-9067-AB498060D93F}" type="presParOf" srcId="{C7A9E3CF-561F-4538-83FF-0E3AA7EB333E}" destId="{94E34759-7FEC-4BB2-957F-48C0EAE31B9D}" srcOrd="1" destOrd="0" presId="urn:microsoft.com/office/officeart/2008/layout/LinedList"/>
    <dgm:cxn modelId="{B62622AE-0B8B-415E-89CB-7ED177BEB2CA}" type="presParOf" srcId="{986DEE05-901E-4C01-88B3-31D798CDE751}" destId="{7AFFF923-0347-43F8-96C3-017A35E3B72E}" srcOrd="10" destOrd="0" presId="urn:microsoft.com/office/officeart/2008/layout/LinedList"/>
    <dgm:cxn modelId="{A9FBA32E-733E-47EC-9E95-70E760515DBC}" type="presParOf" srcId="{986DEE05-901E-4C01-88B3-31D798CDE751}" destId="{F4E2888F-C0A2-4F93-825F-34495AAC935A}" srcOrd="11" destOrd="0" presId="urn:microsoft.com/office/officeart/2008/layout/LinedList"/>
    <dgm:cxn modelId="{078710B6-2C8C-4C25-9970-D0887589B173}" type="presParOf" srcId="{F4E2888F-C0A2-4F93-825F-34495AAC935A}" destId="{62AC4527-2D7B-4233-A94F-522C0DB4B922}" srcOrd="0" destOrd="0" presId="urn:microsoft.com/office/officeart/2008/layout/LinedList"/>
    <dgm:cxn modelId="{7E528485-680F-4C88-9BA8-241C4EF858B2}" type="presParOf" srcId="{F4E2888F-C0A2-4F93-825F-34495AAC935A}" destId="{59BB2CBF-DBEE-49BA-B995-5973682BE60E}" srcOrd="1" destOrd="0" presId="urn:microsoft.com/office/officeart/2008/layout/LinedList"/>
    <dgm:cxn modelId="{B7AFD586-F875-44BA-8E2C-74840F7CB71B}" type="presParOf" srcId="{986DEE05-901E-4C01-88B3-31D798CDE751}" destId="{DFE57098-11EC-4858-952C-F0D851B0623E}" srcOrd="12" destOrd="0" presId="urn:microsoft.com/office/officeart/2008/layout/LinedList"/>
    <dgm:cxn modelId="{F1A77E2C-6451-40E4-8753-C822F64FD9EC}" type="presParOf" srcId="{986DEE05-901E-4C01-88B3-31D798CDE751}" destId="{64257A89-5DD1-4549-B4C2-7942E74331AF}" srcOrd="13" destOrd="0" presId="urn:microsoft.com/office/officeart/2008/layout/LinedList"/>
    <dgm:cxn modelId="{CB677D8F-CD1F-4007-8467-38F2D1DB718D}" type="presParOf" srcId="{64257A89-5DD1-4549-B4C2-7942E74331AF}" destId="{14B39D74-027D-47D1-82A8-CF36FBCB51CB}" srcOrd="0" destOrd="0" presId="urn:microsoft.com/office/officeart/2008/layout/LinedList"/>
    <dgm:cxn modelId="{C42CDDCD-23E5-4E71-913D-3E2FC059DDAD}" type="presParOf" srcId="{64257A89-5DD1-4549-B4C2-7942E74331AF}" destId="{34705DED-E691-4C64-8565-2BD969947E8E}" srcOrd="1" destOrd="0" presId="urn:microsoft.com/office/officeart/2008/layout/LinedList"/>
    <dgm:cxn modelId="{9E661A7D-7203-4E52-939D-109D23A5C4EF}" type="presParOf" srcId="{986DEE05-901E-4C01-88B3-31D798CDE751}" destId="{45B7B4B2-9647-48B5-999C-2BC4D1EA818A}" srcOrd="14" destOrd="0" presId="urn:microsoft.com/office/officeart/2008/layout/LinedList"/>
    <dgm:cxn modelId="{44134BD8-A7CC-4D96-B40C-71E189CFA219}" type="presParOf" srcId="{986DEE05-901E-4C01-88B3-31D798CDE751}" destId="{290D6A7A-1D2D-43CA-9B91-25F63F6CB275}" srcOrd="15" destOrd="0" presId="urn:microsoft.com/office/officeart/2008/layout/LinedList"/>
    <dgm:cxn modelId="{65015032-D7D5-4627-B925-09E7486E91F5}" type="presParOf" srcId="{290D6A7A-1D2D-43CA-9B91-25F63F6CB275}" destId="{BD5F3F2B-E9DE-4554-8B80-FECA215D8A82}" srcOrd="0" destOrd="0" presId="urn:microsoft.com/office/officeart/2008/layout/LinedList"/>
    <dgm:cxn modelId="{2DEA0F30-251D-4420-BF6A-3A39B73AAACD}" type="presParOf" srcId="{290D6A7A-1D2D-43CA-9B91-25F63F6CB275}" destId="{AED46108-8625-4424-99FF-A271664C4E33}" srcOrd="1" destOrd="0" presId="urn:microsoft.com/office/officeart/2008/layout/LinedList"/>
    <dgm:cxn modelId="{39EB0970-3AD2-4E09-AF9B-B0F8E132B119}" type="presParOf" srcId="{986DEE05-901E-4C01-88B3-31D798CDE751}" destId="{C435FB01-E0A8-4587-8D9E-D37DA8DC6625}" srcOrd="16" destOrd="0" presId="urn:microsoft.com/office/officeart/2008/layout/LinedList"/>
    <dgm:cxn modelId="{5F00360E-628A-45E1-BC31-E44CDC78A7C2}" type="presParOf" srcId="{986DEE05-901E-4C01-88B3-31D798CDE751}" destId="{11D8197E-89CD-4DBA-87A0-118F8AFEB843}" srcOrd="17" destOrd="0" presId="urn:microsoft.com/office/officeart/2008/layout/LinedList"/>
    <dgm:cxn modelId="{4082B98B-4BAB-4A55-997A-5B872F2575A4}" type="presParOf" srcId="{11D8197E-89CD-4DBA-87A0-118F8AFEB843}" destId="{93E9610F-8FFB-41ED-B22C-1F3BDC48F10A}" srcOrd="0" destOrd="0" presId="urn:microsoft.com/office/officeart/2008/layout/LinedList"/>
    <dgm:cxn modelId="{5557C4E2-AB4B-472D-97B4-FADEC1AD5F7F}" type="presParOf" srcId="{11D8197E-89CD-4DBA-87A0-118F8AFEB843}" destId="{96DA04B4-0B91-4628-8725-42D44BAF6322}" srcOrd="1" destOrd="0" presId="urn:microsoft.com/office/officeart/2008/layout/LinedList"/>
    <dgm:cxn modelId="{AA7FD327-C950-4923-BA15-71EE321F25EC}" type="presParOf" srcId="{986DEE05-901E-4C01-88B3-31D798CDE751}" destId="{EBA81825-B161-4E37-AC62-A19E3D0111AB}" srcOrd="18" destOrd="0" presId="urn:microsoft.com/office/officeart/2008/layout/LinedList"/>
    <dgm:cxn modelId="{B9C29E61-80D4-49D5-AE9B-4FF71A595568}" type="presParOf" srcId="{986DEE05-901E-4C01-88B3-31D798CDE751}" destId="{2710858D-6328-474F-BB16-FBE0F39F75B2}" srcOrd="19" destOrd="0" presId="urn:microsoft.com/office/officeart/2008/layout/LinedList"/>
    <dgm:cxn modelId="{BEE7F4D0-DD6C-439D-9275-5D44371BE7B2}" type="presParOf" srcId="{2710858D-6328-474F-BB16-FBE0F39F75B2}" destId="{EDD8C556-E0F5-41D1-9B6B-BE5A83794B7D}" srcOrd="0" destOrd="0" presId="urn:microsoft.com/office/officeart/2008/layout/LinedList"/>
    <dgm:cxn modelId="{850F5918-4738-4374-B43F-1D90E1535B7D}" type="presParOf" srcId="{2710858D-6328-474F-BB16-FBE0F39F75B2}" destId="{94513E56-E5D1-4A54-8648-D5036E98222B}" srcOrd="1" destOrd="0" presId="urn:microsoft.com/office/officeart/2008/layout/LinedList"/>
    <dgm:cxn modelId="{15954313-AF38-43FE-BB2C-3501B4E96ACE}" type="presParOf" srcId="{986DEE05-901E-4C01-88B3-31D798CDE751}" destId="{F4644D11-0FB7-4727-AAEF-DD55CD08936D}" srcOrd="20" destOrd="0" presId="urn:microsoft.com/office/officeart/2008/layout/LinedList"/>
    <dgm:cxn modelId="{E3C23412-2954-4312-A374-67525E7D180D}" type="presParOf" srcId="{986DEE05-901E-4C01-88B3-31D798CDE751}" destId="{88D680E9-FF3E-4ABC-B8B6-66F69F1A35FD}" srcOrd="21" destOrd="0" presId="urn:microsoft.com/office/officeart/2008/layout/LinedList"/>
    <dgm:cxn modelId="{1D0046A9-100D-4D1F-85D0-515065D2D09E}" type="presParOf" srcId="{88D680E9-FF3E-4ABC-B8B6-66F69F1A35FD}" destId="{1A1BCEED-0A97-4D82-B146-E8449F39DC8F}" srcOrd="0" destOrd="0" presId="urn:microsoft.com/office/officeart/2008/layout/LinedList"/>
    <dgm:cxn modelId="{86B8075B-7138-48B7-867C-CF4D39BB4CDA}" type="presParOf" srcId="{88D680E9-FF3E-4ABC-B8B6-66F69F1A35FD}" destId="{17BDA175-45A8-43D2-9CE9-D18C38869448}" srcOrd="1" destOrd="0" presId="urn:microsoft.com/office/officeart/2008/layout/LinedList"/>
    <dgm:cxn modelId="{961DCF63-4590-4C51-A39F-AA9C6CF1B9AB}" type="presParOf" srcId="{986DEE05-901E-4C01-88B3-31D798CDE751}" destId="{ED461D33-3009-42DD-8F46-321366A07415}" srcOrd="22" destOrd="0" presId="urn:microsoft.com/office/officeart/2008/layout/LinedList"/>
    <dgm:cxn modelId="{C8594F4F-0692-4F94-987C-7E1C6E63E5F1}" type="presParOf" srcId="{986DEE05-901E-4C01-88B3-31D798CDE751}" destId="{22C1CBDA-7151-4D86-BD75-4DA701F01688}" srcOrd="23" destOrd="0" presId="urn:microsoft.com/office/officeart/2008/layout/LinedList"/>
    <dgm:cxn modelId="{780AEAB7-AAAD-4495-AC04-20E73BD134A8}" type="presParOf" srcId="{22C1CBDA-7151-4D86-BD75-4DA701F01688}" destId="{B34FE7D1-155C-4C65-BC22-06C1811B6FC4}" srcOrd="0" destOrd="0" presId="urn:microsoft.com/office/officeart/2008/layout/LinedList"/>
    <dgm:cxn modelId="{143EE586-CF91-48F3-9E44-E6639AA07114}" type="presParOf" srcId="{22C1CBDA-7151-4D86-BD75-4DA701F01688}" destId="{F016BE6B-EAC8-43F3-99F2-A8B0413459C4}" srcOrd="1" destOrd="0" presId="urn:microsoft.com/office/officeart/2008/layout/LinedList"/>
    <dgm:cxn modelId="{8C6610BD-FA85-499B-9FE1-C166EB0636AD}" type="presParOf" srcId="{986DEE05-901E-4C01-88B3-31D798CDE751}" destId="{E69A9FCA-40E1-4978-9194-1BEF1F3E6CF6}" srcOrd="24" destOrd="0" presId="urn:microsoft.com/office/officeart/2008/layout/LinedList"/>
    <dgm:cxn modelId="{7827BF28-F89D-47D6-B9E3-A4495F3D2B74}" type="presParOf" srcId="{986DEE05-901E-4C01-88B3-31D798CDE751}" destId="{669A989B-920D-4E04-9577-A6B89C586473}" srcOrd="25" destOrd="0" presId="urn:microsoft.com/office/officeart/2008/layout/LinedList"/>
    <dgm:cxn modelId="{5FD99950-D7B4-4941-967A-C7315FF3B292}" type="presParOf" srcId="{669A989B-920D-4E04-9577-A6B89C586473}" destId="{C152A040-2A4A-40C1-8FC1-D8C79DB065B4}" srcOrd="0" destOrd="0" presId="urn:microsoft.com/office/officeart/2008/layout/LinedList"/>
    <dgm:cxn modelId="{DE9C50EB-7B9B-4DF4-BD77-6E4BA3E44763}" type="presParOf" srcId="{669A989B-920D-4E04-9577-A6B89C586473}" destId="{C68EC293-0BCC-46DE-B13B-3F21421AB8FF}" srcOrd="1" destOrd="0" presId="urn:microsoft.com/office/officeart/2008/layout/LinedList"/>
    <dgm:cxn modelId="{D1CB6138-9B58-458C-9825-114441E5E8C8}" type="presParOf" srcId="{986DEE05-901E-4C01-88B3-31D798CDE751}" destId="{393E55A4-2EF5-440D-AFD2-EA4AA44AB321}" srcOrd="26" destOrd="0" presId="urn:microsoft.com/office/officeart/2008/layout/LinedList"/>
    <dgm:cxn modelId="{18480E10-D387-4763-A6CA-C8B08415E1B1}" type="presParOf" srcId="{986DEE05-901E-4C01-88B3-31D798CDE751}" destId="{0D33432F-D83D-4082-B8FF-BEA2E94191FA}" srcOrd="27" destOrd="0" presId="urn:microsoft.com/office/officeart/2008/layout/LinedList"/>
    <dgm:cxn modelId="{453D85E7-78FE-4C86-A80C-2B685C224908}" type="presParOf" srcId="{0D33432F-D83D-4082-B8FF-BEA2E94191FA}" destId="{1D861F86-5BB0-4BA6-9ED7-C20F8C14FE67}" srcOrd="0" destOrd="0" presId="urn:microsoft.com/office/officeart/2008/layout/LinedList"/>
    <dgm:cxn modelId="{9862DCA4-15E0-4943-8499-66EFC536AF6B}" type="presParOf" srcId="{0D33432F-D83D-4082-B8FF-BEA2E94191FA}" destId="{9F630CF9-D04F-4815-A638-26C54CCFBCAA}" srcOrd="1" destOrd="0" presId="urn:microsoft.com/office/officeart/2008/layout/LinedList"/>
    <dgm:cxn modelId="{2F42BA0B-B052-43BA-92C9-96FE55CEAFBA}" type="presParOf" srcId="{986DEE05-901E-4C01-88B3-31D798CDE751}" destId="{BA2DC3B0-5B79-400A-83E1-B8D6A41880A7}" srcOrd="28" destOrd="0" presId="urn:microsoft.com/office/officeart/2008/layout/LinedList"/>
    <dgm:cxn modelId="{7264DAB1-E6BA-414A-9617-0E1EA7808699}" type="presParOf" srcId="{986DEE05-901E-4C01-88B3-31D798CDE751}" destId="{26D159F2-6B49-4DA9-A277-581B1CC43DA0}" srcOrd="29" destOrd="0" presId="urn:microsoft.com/office/officeart/2008/layout/LinedList"/>
    <dgm:cxn modelId="{5C584AF5-3E1F-44F0-99C9-0E75A17A8910}" type="presParOf" srcId="{26D159F2-6B49-4DA9-A277-581B1CC43DA0}" destId="{3053E6E3-52CB-4A64-94F8-0B60CA4C0D9D}" srcOrd="0" destOrd="0" presId="urn:microsoft.com/office/officeart/2008/layout/LinedList"/>
    <dgm:cxn modelId="{04DE3D8F-0C87-40F7-B1C4-E83068397711}" type="presParOf" srcId="{26D159F2-6B49-4DA9-A277-581B1CC43DA0}" destId="{9361F5A3-893A-4C39-AC09-9518BFC583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03CE8-10D2-4B82-81F3-54F713CE1525}">
      <dsp:nvSpPr>
        <dsp:cNvPr id="0" name=""/>
        <dsp:cNvSpPr/>
      </dsp:nvSpPr>
      <dsp:spPr>
        <a:xfrm>
          <a:off x="0" y="2814"/>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40130-07E9-4954-B4E8-98A5442B3210}">
      <dsp:nvSpPr>
        <dsp:cNvPr id="0" name=""/>
        <dsp:cNvSpPr/>
      </dsp:nvSpPr>
      <dsp:spPr>
        <a:xfrm>
          <a:off x="0" y="37543"/>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mentor advises the mentee; </a:t>
          </a:r>
          <a:r>
            <a:rPr lang="en-US" sz="2300" b="1" kern="1200" dirty="0"/>
            <a:t>sponsors</a:t>
          </a:r>
          <a:r>
            <a:rPr lang="en-US" sz="2300" kern="1200" dirty="0"/>
            <a:t> advocate for their protégés. </a:t>
          </a:r>
        </a:p>
      </dsp:txBody>
      <dsp:txXfrm>
        <a:off x="0" y="37543"/>
        <a:ext cx="6579707" cy="959884"/>
      </dsp:txXfrm>
    </dsp:sp>
    <dsp:sp modelId="{7B4D3BBE-9A00-48E6-B6D8-97A503C28DD3}">
      <dsp:nvSpPr>
        <dsp:cNvPr id="0" name=""/>
        <dsp:cNvSpPr/>
      </dsp:nvSpPr>
      <dsp:spPr>
        <a:xfrm>
          <a:off x="0" y="962699"/>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E257A-4CEF-4B2C-BC31-85560F8F243F}">
      <dsp:nvSpPr>
        <dsp:cNvPr id="0" name=""/>
        <dsp:cNvSpPr/>
      </dsp:nvSpPr>
      <dsp:spPr>
        <a:xfrm>
          <a:off x="0" y="962699"/>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mentor can be anyone in a position of experience, while a </a:t>
          </a:r>
          <a:r>
            <a:rPr lang="en-US" sz="2300" b="1" kern="1200" dirty="0"/>
            <a:t>sponsor</a:t>
          </a:r>
          <a:r>
            <a:rPr lang="en-US" sz="2300" kern="1200" dirty="0"/>
            <a:t> is a senior-level executive. </a:t>
          </a:r>
        </a:p>
      </dsp:txBody>
      <dsp:txXfrm>
        <a:off x="0" y="962699"/>
        <a:ext cx="6579707" cy="959884"/>
      </dsp:txXfrm>
    </dsp:sp>
    <dsp:sp modelId="{2D874E16-6734-46F9-B5F9-2583CE2183F3}">
      <dsp:nvSpPr>
        <dsp:cNvPr id="0" name=""/>
        <dsp:cNvSpPr/>
      </dsp:nvSpPr>
      <dsp:spPr>
        <a:xfrm>
          <a:off x="0" y="1922584"/>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1FAD2-672C-4D65-B58E-03FE1DB8AA2A}">
      <dsp:nvSpPr>
        <dsp:cNvPr id="0" name=""/>
        <dsp:cNvSpPr/>
      </dsp:nvSpPr>
      <dsp:spPr>
        <a:xfrm>
          <a:off x="0" y="1922584"/>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Sponsors</a:t>
          </a:r>
          <a:r>
            <a:rPr lang="en-US" sz="2300" kern="1200" dirty="0"/>
            <a:t> drive their protégé's career vision.  In short, mentors advise you and sponsors advocate </a:t>
          </a:r>
          <a:r>
            <a:rPr lang="en-US" sz="2300" i="1" kern="1200" dirty="0"/>
            <a:t>for you.</a:t>
          </a:r>
          <a:endParaRPr lang="en-US" sz="2300" kern="1200" dirty="0"/>
        </a:p>
      </dsp:txBody>
      <dsp:txXfrm>
        <a:off x="0" y="1922584"/>
        <a:ext cx="6579707" cy="959884"/>
      </dsp:txXfrm>
    </dsp:sp>
    <dsp:sp modelId="{504BC41F-24A4-403A-A0E2-7CDF03ECE871}">
      <dsp:nvSpPr>
        <dsp:cNvPr id="0" name=""/>
        <dsp:cNvSpPr/>
      </dsp:nvSpPr>
      <dsp:spPr>
        <a:xfrm>
          <a:off x="0" y="2882469"/>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F453F-6AAE-49CE-8DD8-82CDECE843B5}">
      <dsp:nvSpPr>
        <dsp:cNvPr id="0" name=""/>
        <dsp:cNvSpPr/>
      </dsp:nvSpPr>
      <dsp:spPr>
        <a:xfrm>
          <a:off x="0" y="2882469"/>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Mentors</a:t>
          </a:r>
          <a:r>
            <a:rPr lang="en-US" sz="2300" kern="1200" dirty="0"/>
            <a:t> are great, but </a:t>
          </a:r>
          <a:r>
            <a:rPr lang="en-US" sz="2300" b="1" kern="1200" dirty="0"/>
            <a:t>sponsors</a:t>
          </a:r>
          <a:r>
            <a:rPr lang="en-US" sz="2300" kern="1200" dirty="0"/>
            <a:t> are key to your career advancement. </a:t>
          </a:r>
        </a:p>
      </dsp:txBody>
      <dsp:txXfrm>
        <a:off x="0" y="2882469"/>
        <a:ext cx="6579707" cy="959884"/>
      </dsp:txXfrm>
    </dsp:sp>
    <dsp:sp modelId="{23598B12-0990-48ED-A511-96D43353D0FC}">
      <dsp:nvSpPr>
        <dsp:cNvPr id="0" name=""/>
        <dsp:cNvSpPr/>
      </dsp:nvSpPr>
      <dsp:spPr>
        <a:xfrm>
          <a:off x="0" y="3842354"/>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335A3-78E9-463B-90E7-B0CB6A7B98C5}">
      <dsp:nvSpPr>
        <dsp:cNvPr id="0" name=""/>
        <dsp:cNvSpPr/>
      </dsp:nvSpPr>
      <dsp:spPr>
        <a:xfrm>
          <a:off x="0" y="3842354"/>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Mentors</a:t>
          </a:r>
          <a:r>
            <a:rPr lang="en-US" sz="2300" kern="1200" dirty="0"/>
            <a:t> provide behind the scenes advice and support. They help </a:t>
          </a:r>
          <a:r>
            <a:rPr lang="en-US" sz="2300" b="1" kern="1200" dirty="0"/>
            <a:t>you</a:t>
          </a:r>
          <a:r>
            <a:rPr lang="en-US" sz="2300" kern="1200" dirty="0"/>
            <a:t> to learn. </a:t>
          </a:r>
        </a:p>
      </dsp:txBody>
      <dsp:txXfrm>
        <a:off x="0" y="3842354"/>
        <a:ext cx="6579707" cy="959884"/>
      </dsp:txXfrm>
    </dsp:sp>
    <dsp:sp modelId="{328F6D98-57B9-43A0-A389-7951328A6998}">
      <dsp:nvSpPr>
        <dsp:cNvPr id="0" name=""/>
        <dsp:cNvSpPr/>
      </dsp:nvSpPr>
      <dsp:spPr>
        <a:xfrm>
          <a:off x="0" y="4802239"/>
          <a:ext cx="6579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B8CB6-FFB8-4F01-8B07-07EEC3A365A3}">
      <dsp:nvSpPr>
        <dsp:cNvPr id="0" name=""/>
        <dsp:cNvSpPr/>
      </dsp:nvSpPr>
      <dsp:spPr>
        <a:xfrm>
          <a:off x="0" y="4802239"/>
          <a:ext cx="6579707" cy="95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Sponsors</a:t>
          </a:r>
          <a:r>
            <a:rPr lang="en-US" sz="2300" kern="1200" dirty="0"/>
            <a:t> are on the front lines and will tell others that </a:t>
          </a:r>
          <a:r>
            <a:rPr lang="en-US" sz="2300" b="1" kern="1200" dirty="0"/>
            <a:t>you</a:t>
          </a:r>
          <a:r>
            <a:rPr lang="en-US" sz="2300" kern="1200" dirty="0"/>
            <a:t> are the person for the job.</a:t>
          </a:r>
        </a:p>
      </dsp:txBody>
      <dsp:txXfrm>
        <a:off x="0" y="4802239"/>
        <a:ext cx="6579707" cy="959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DD5BB-06BC-4CE4-BD90-C93843B71EB9}">
      <dsp:nvSpPr>
        <dsp:cNvPr id="0" name=""/>
        <dsp:cNvSpPr/>
      </dsp:nvSpPr>
      <dsp:spPr>
        <a:xfrm>
          <a:off x="0" y="306851"/>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088908-042F-485E-80CE-096A62C22E7E}">
      <dsp:nvSpPr>
        <dsp:cNvPr id="0" name=""/>
        <dsp:cNvSpPr/>
      </dsp:nvSpPr>
      <dsp:spPr>
        <a:xfrm>
          <a:off x="204788" y="459173"/>
          <a:ext cx="372342" cy="372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D3D696-C170-49FB-9F5C-9E42D0B4C74F}">
      <dsp:nvSpPr>
        <dsp:cNvPr id="0" name=""/>
        <dsp:cNvSpPr/>
      </dsp:nvSpPr>
      <dsp:spPr>
        <a:xfrm>
          <a:off x="781919" y="306851"/>
          <a:ext cx="6717449" cy="5876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1. Look for leaders who publicly praise subordinates, support them on contentious issues, and offer career guidance and challenging assignments to rising stars.</a:t>
          </a:r>
        </a:p>
      </dsp:txBody>
      <dsp:txXfrm>
        <a:off x="781919" y="306851"/>
        <a:ext cx="6717449" cy="587616"/>
      </dsp:txXfrm>
    </dsp:sp>
    <dsp:sp modelId="{F51E0446-CC3F-4B01-9E8F-28711BF4D27E}">
      <dsp:nvSpPr>
        <dsp:cNvPr id="0" name=""/>
        <dsp:cNvSpPr/>
      </dsp:nvSpPr>
      <dsp:spPr>
        <a:xfrm>
          <a:off x="0" y="1174736"/>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BFB609-E50B-43C8-9F30-E334E9612A6B}">
      <dsp:nvSpPr>
        <dsp:cNvPr id="0" name=""/>
        <dsp:cNvSpPr/>
      </dsp:nvSpPr>
      <dsp:spPr>
        <a:xfrm>
          <a:off x="204788" y="1327058"/>
          <a:ext cx="372342" cy="372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58C6FF-0270-4F1C-B1A8-C64FE9B9260B}">
      <dsp:nvSpPr>
        <dsp:cNvPr id="0" name=""/>
        <dsp:cNvSpPr/>
      </dsp:nvSpPr>
      <dsp:spPr>
        <a:xfrm>
          <a:off x="781919" y="1201810"/>
          <a:ext cx="6717449" cy="53346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2. Talk to colleagues to uncover which leaders are hands-on in their involvement with talent development initiatives such as mentoring and high-potential talent management programs.</a:t>
          </a:r>
        </a:p>
      </dsp:txBody>
      <dsp:txXfrm>
        <a:off x="781919" y="1201810"/>
        <a:ext cx="6717449" cy="533467"/>
      </dsp:txXfrm>
    </dsp:sp>
    <dsp:sp modelId="{C0C317AE-DBFC-46F7-8701-F5F467D5D6A0}">
      <dsp:nvSpPr>
        <dsp:cNvPr id="0" name=""/>
        <dsp:cNvSpPr/>
      </dsp:nvSpPr>
      <dsp:spPr>
        <a:xfrm>
          <a:off x="0" y="2042621"/>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6AB8A88-8D07-4520-ADEF-3979382DC83B}">
      <dsp:nvSpPr>
        <dsp:cNvPr id="0" name=""/>
        <dsp:cNvSpPr/>
      </dsp:nvSpPr>
      <dsp:spPr>
        <a:xfrm>
          <a:off x="204788" y="2194943"/>
          <a:ext cx="372342" cy="372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27DD52-7424-4D3B-B5D7-B6F12B97E335}">
      <dsp:nvSpPr>
        <dsp:cNvPr id="0" name=""/>
        <dsp:cNvSpPr/>
      </dsp:nvSpPr>
      <dsp:spPr>
        <a:xfrm>
          <a:off x="810334" y="2013646"/>
          <a:ext cx="6717449" cy="5481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endParaRPr lang="en-US" sz="1400" b="1" kern="1200" dirty="0"/>
        </a:p>
        <a:p>
          <a:pPr marL="0" lvl="0" indent="0" algn="l" defTabSz="622300">
            <a:lnSpc>
              <a:spcPct val="100000"/>
            </a:lnSpc>
            <a:spcBef>
              <a:spcPct val="0"/>
            </a:spcBef>
            <a:spcAft>
              <a:spcPct val="35000"/>
            </a:spcAft>
            <a:buNone/>
          </a:pPr>
          <a:r>
            <a:rPr lang="en-US" sz="1400" b="1" kern="1200" dirty="0"/>
            <a:t>3. Observe the career paths of other </a:t>
          </a:r>
          <a:r>
            <a:rPr lang="en-US" sz="1400" b="1" u="sng" kern="1200" dirty="0">
              <a:hlinkClick xmlns:r="http://schemas.openxmlformats.org/officeDocument/2006/relationships" r:id="rId7">
                <a:extLst>
                  <a:ext uri="{A12FA001-AC4F-418D-AE19-62706E023703}">
                    <ahyp:hlinkClr xmlns:ahyp="http://schemas.microsoft.com/office/drawing/2018/hyperlinkcolor" val="tx"/>
                  </a:ext>
                </a:extLst>
              </a:hlinkClick>
            </a:rPr>
            <a:t>high-potential leaders</a:t>
          </a:r>
          <a:r>
            <a:rPr lang="en-US" sz="1400" b="1" kern="1200" dirty="0"/>
            <a:t> to see if you can figure out who is sponsoring them. If someone’s career is soaring, chances are there’s a sponsor or two behind the scenes, facilitating that advancement.</a:t>
          </a:r>
        </a:p>
      </dsp:txBody>
      <dsp:txXfrm>
        <a:off x="810334" y="2013646"/>
        <a:ext cx="6717449" cy="548116"/>
      </dsp:txXfrm>
    </dsp:sp>
    <dsp:sp modelId="{2ED67CA9-3B4A-46C6-9F1B-015839A974FC}">
      <dsp:nvSpPr>
        <dsp:cNvPr id="0" name=""/>
        <dsp:cNvSpPr/>
      </dsp:nvSpPr>
      <dsp:spPr>
        <a:xfrm>
          <a:off x="0" y="2910506"/>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0A596D-0578-4218-9AC9-9ED424F07A2D}">
      <dsp:nvSpPr>
        <dsp:cNvPr id="0" name=""/>
        <dsp:cNvSpPr/>
      </dsp:nvSpPr>
      <dsp:spPr>
        <a:xfrm>
          <a:off x="204788" y="3062828"/>
          <a:ext cx="372342" cy="37234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8E05F6-DCA4-4D40-B18A-BFBCB3B6901F}">
      <dsp:nvSpPr>
        <dsp:cNvPr id="0" name=""/>
        <dsp:cNvSpPr/>
      </dsp:nvSpPr>
      <dsp:spPr>
        <a:xfrm>
          <a:off x="781919" y="2910506"/>
          <a:ext cx="6717449" cy="5876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4.  Attend employee resource group events to discern which executive sponsors and speakers are the most involved and committed.</a:t>
          </a:r>
        </a:p>
      </dsp:txBody>
      <dsp:txXfrm>
        <a:off x="781919" y="2910506"/>
        <a:ext cx="6717449" cy="587616"/>
      </dsp:txXfrm>
    </dsp:sp>
    <dsp:sp modelId="{CFC4E190-FE39-41FD-BDC0-2891A3AE1E27}">
      <dsp:nvSpPr>
        <dsp:cNvPr id="0" name=""/>
        <dsp:cNvSpPr/>
      </dsp:nvSpPr>
      <dsp:spPr>
        <a:xfrm>
          <a:off x="0" y="3778391"/>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98739EF-154C-4543-8151-7152314D33B5}">
      <dsp:nvSpPr>
        <dsp:cNvPr id="0" name=""/>
        <dsp:cNvSpPr/>
      </dsp:nvSpPr>
      <dsp:spPr>
        <a:xfrm>
          <a:off x="204788" y="3930713"/>
          <a:ext cx="372342" cy="37234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3E382D-B57C-4FA1-982B-848B36D7A39D}">
      <dsp:nvSpPr>
        <dsp:cNvPr id="0" name=""/>
        <dsp:cNvSpPr/>
      </dsp:nvSpPr>
      <dsp:spPr>
        <a:xfrm>
          <a:off x="781919" y="3778391"/>
          <a:ext cx="6717449" cy="5876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5. Pay attention when colleagues speak highly of the boss who made a big difference in their career, or entrusted them with a high-profile assignment that broadened their capabilities.</a:t>
          </a:r>
        </a:p>
      </dsp:txBody>
      <dsp:txXfrm>
        <a:off x="781919" y="3778391"/>
        <a:ext cx="6717449" cy="587616"/>
      </dsp:txXfrm>
    </dsp:sp>
    <dsp:sp modelId="{28B869F5-97CC-4A55-AE80-28BD95577C18}">
      <dsp:nvSpPr>
        <dsp:cNvPr id="0" name=""/>
        <dsp:cNvSpPr/>
      </dsp:nvSpPr>
      <dsp:spPr>
        <a:xfrm>
          <a:off x="0" y="4646276"/>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39710FA-1B18-4443-875C-48A012F16BC8}">
      <dsp:nvSpPr>
        <dsp:cNvPr id="0" name=""/>
        <dsp:cNvSpPr/>
      </dsp:nvSpPr>
      <dsp:spPr>
        <a:xfrm>
          <a:off x="204788" y="4798598"/>
          <a:ext cx="372342" cy="372342"/>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E6E6E2-8F67-4843-9F68-8F51B9917CB5}">
      <dsp:nvSpPr>
        <dsp:cNvPr id="0" name=""/>
        <dsp:cNvSpPr/>
      </dsp:nvSpPr>
      <dsp:spPr>
        <a:xfrm>
          <a:off x="781919" y="4646276"/>
          <a:ext cx="6717449" cy="5876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6. When an up-and-coming leader speaks up in a meeting, notice who supports them, endorses their ideas, and backs their decisions.</a:t>
          </a:r>
        </a:p>
      </dsp:txBody>
      <dsp:txXfrm>
        <a:off x="781919" y="4646276"/>
        <a:ext cx="6717449" cy="587616"/>
      </dsp:txXfrm>
    </dsp:sp>
    <dsp:sp modelId="{A7E9ED5F-7A5B-4FBC-BFFE-7459EC7CFB9F}">
      <dsp:nvSpPr>
        <dsp:cNvPr id="0" name=""/>
        <dsp:cNvSpPr/>
      </dsp:nvSpPr>
      <dsp:spPr>
        <a:xfrm>
          <a:off x="0" y="5514162"/>
          <a:ext cx="7547814" cy="676986"/>
        </a:xfrm>
        <a:prstGeom prst="roundRect">
          <a:avLst>
            <a:gd name="adj" fmla="val 10000"/>
          </a:avLst>
        </a:prstGeom>
        <a:solidFill>
          <a:schemeClr val="accent3">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0C70F2-2A02-4B7F-BA48-2FFE4B54C035}">
      <dsp:nvSpPr>
        <dsp:cNvPr id="0" name=""/>
        <dsp:cNvSpPr/>
      </dsp:nvSpPr>
      <dsp:spPr>
        <a:xfrm>
          <a:off x="204788" y="5666484"/>
          <a:ext cx="372342" cy="372342"/>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85696E-EE1C-4603-842D-FA1968827D01}">
      <dsp:nvSpPr>
        <dsp:cNvPr id="0" name=""/>
        <dsp:cNvSpPr/>
      </dsp:nvSpPr>
      <dsp:spPr>
        <a:xfrm>
          <a:off x="781919" y="5514162"/>
          <a:ext cx="6717449" cy="5876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2189" tIns="62189" rIns="62189" bIns="62189" numCol="1" spcCol="1270" anchor="ctr" anchorCtr="0">
          <a:noAutofit/>
        </a:bodyPr>
        <a:lstStyle/>
        <a:p>
          <a:pPr marL="0" lvl="0" indent="0" algn="l" defTabSz="622300">
            <a:lnSpc>
              <a:spcPct val="100000"/>
            </a:lnSpc>
            <a:spcBef>
              <a:spcPct val="0"/>
            </a:spcBef>
            <a:spcAft>
              <a:spcPct val="35000"/>
            </a:spcAft>
            <a:buNone/>
          </a:pPr>
          <a:r>
            <a:rPr lang="en-US" sz="1400" b="1" kern="1200" dirty="0"/>
            <a:t>7. When your organization encounters turbulence, like downsizing, reorgs or a change in leadership, watch out for leaders who are actively protecting protégés from the negative impacts of those changes.</a:t>
          </a:r>
        </a:p>
      </dsp:txBody>
      <dsp:txXfrm>
        <a:off x="781919" y="5514162"/>
        <a:ext cx="6717449" cy="587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88EF-F9D7-4D30-BC03-C7ED97EA9849}">
      <dsp:nvSpPr>
        <dsp:cNvPr id="0" name=""/>
        <dsp:cNvSpPr/>
      </dsp:nvSpPr>
      <dsp:spPr>
        <a:xfrm>
          <a:off x="0" y="3616"/>
          <a:ext cx="11329200" cy="15761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9B80A-57EF-42B8-A3DE-514C2B622975}">
      <dsp:nvSpPr>
        <dsp:cNvPr id="0" name=""/>
        <dsp:cNvSpPr/>
      </dsp:nvSpPr>
      <dsp:spPr>
        <a:xfrm>
          <a:off x="476776" y="358243"/>
          <a:ext cx="867713" cy="866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48B47-9E89-46E5-B63D-D1AC6A53D912}">
      <dsp:nvSpPr>
        <dsp:cNvPr id="0" name=""/>
        <dsp:cNvSpPr/>
      </dsp:nvSpPr>
      <dsp:spPr>
        <a:xfrm>
          <a:off x="1821265" y="3616"/>
          <a:ext cx="9192631" cy="157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69" tIns="166969" rIns="166969" bIns="166969" numCol="1" spcCol="1270" anchor="ctr" anchorCtr="0">
          <a:noAutofit/>
        </a:bodyPr>
        <a:lstStyle/>
        <a:p>
          <a:pPr marL="0" lvl="0" indent="0" algn="l" defTabSz="889000">
            <a:lnSpc>
              <a:spcPct val="100000"/>
            </a:lnSpc>
            <a:spcBef>
              <a:spcPct val="0"/>
            </a:spcBef>
            <a:spcAft>
              <a:spcPct val="35000"/>
            </a:spcAft>
            <a:buNone/>
          </a:pPr>
          <a:r>
            <a:rPr lang="en-US" sz="2000" b="1" kern="1200" dirty="0"/>
            <a:t>Sponsorship is not a relationship that can be built in the time it takes to ask, “Hey, will you sponsor me?” during a drive-by hallway conversation. Asking for sponsorship outright may even hurt your chances of enlisting that executive if you haven’t clearly demonstrated your capabilities, track record, and trustworthiness.</a:t>
          </a:r>
        </a:p>
      </dsp:txBody>
      <dsp:txXfrm>
        <a:off x="1821265" y="3616"/>
        <a:ext cx="9192631" cy="1577660"/>
      </dsp:txXfrm>
    </dsp:sp>
    <dsp:sp modelId="{3F2183A2-EEF0-4619-A76E-28662CE43815}">
      <dsp:nvSpPr>
        <dsp:cNvPr id="0" name=""/>
        <dsp:cNvSpPr/>
      </dsp:nvSpPr>
      <dsp:spPr>
        <a:xfrm>
          <a:off x="0" y="1874794"/>
          <a:ext cx="11329200" cy="15761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B08A3-003E-4962-818B-66CB72268112}">
      <dsp:nvSpPr>
        <dsp:cNvPr id="0" name=""/>
        <dsp:cNvSpPr/>
      </dsp:nvSpPr>
      <dsp:spPr>
        <a:xfrm>
          <a:off x="476776" y="2229421"/>
          <a:ext cx="867713" cy="866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DB57C-11FB-4A1C-B136-9D3EB2B5A881}">
      <dsp:nvSpPr>
        <dsp:cNvPr id="0" name=""/>
        <dsp:cNvSpPr/>
      </dsp:nvSpPr>
      <dsp:spPr>
        <a:xfrm>
          <a:off x="1821265" y="1874794"/>
          <a:ext cx="9192631" cy="157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69" tIns="166969" rIns="166969" bIns="166969" numCol="1" spcCol="1270" anchor="ctr" anchorCtr="0">
          <a:noAutofit/>
        </a:bodyPr>
        <a:lstStyle/>
        <a:p>
          <a:pPr marL="0" lvl="0" indent="0" algn="l" defTabSz="800100">
            <a:lnSpc>
              <a:spcPct val="100000"/>
            </a:lnSpc>
            <a:spcBef>
              <a:spcPct val="0"/>
            </a:spcBef>
            <a:spcAft>
              <a:spcPct val="35000"/>
            </a:spcAft>
            <a:buNone/>
          </a:pPr>
          <a:r>
            <a:rPr lang="en-US" sz="1800" b="1" kern="1200" dirty="0"/>
            <a:t>So if you aspire to attract a sponsor, go beyond the basics of business networking. Look for opportunities for the potential sponsor to get to know you and your work. This could mean volunteering to deliver a presentation to him or her, or inviting that leader to attend a team meeting where you’re scheduled to speak. Or, you can volunteer for a special project working directly for your potential sponsor, or serve together on a committee. The goal is for the sponsor to see you in action.</a:t>
          </a:r>
        </a:p>
      </dsp:txBody>
      <dsp:txXfrm>
        <a:off x="1821265" y="1874794"/>
        <a:ext cx="9192631" cy="1577660"/>
      </dsp:txXfrm>
    </dsp:sp>
    <dsp:sp modelId="{7DAAA693-2ED9-4FCE-BB3F-66439AB43383}">
      <dsp:nvSpPr>
        <dsp:cNvPr id="0" name=""/>
        <dsp:cNvSpPr/>
      </dsp:nvSpPr>
      <dsp:spPr>
        <a:xfrm>
          <a:off x="0" y="3745973"/>
          <a:ext cx="11329200" cy="15761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B1684-1095-4AF5-8167-39187750358D}">
      <dsp:nvSpPr>
        <dsp:cNvPr id="0" name=""/>
        <dsp:cNvSpPr/>
      </dsp:nvSpPr>
      <dsp:spPr>
        <a:xfrm>
          <a:off x="476776" y="4100600"/>
          <a:ext cx="867713" cy="866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C85A3-2639-4E8B-9E66-F18B371A3F78}">
      <dsp:nvSpPr>
        <dsp:cNvPr id="0" name=""/>
        <dsp:cNvSpPr/>
      </dsp:nvSpPr>
      <dsp:spPr>
        <a:xfrm>
          <a:off x="1821265" y="3745973"/>
          <a:ext cx="9192631" cy="157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69" tIns="166969" rIns="166969" bIns="166969" numCol="1" spcCol="1270" anchor="ctr" anchorCtr="0">
          <a:noAutofit/>
        </a:bodyPr>
        <a:lstStyle/>
        <a:p>
          <a:pPr marL="0" lvl="0" indent="0" algn="l" defTabSz="1111250">
            <a:lnSpc>
              <a:spcPct val="100000"/>
            </a:lnSpc>
            <a:spcBef>
              <a:spcPct val="0"/>
            </a:spcBef>
            <a:spcAft>
              <a:spcPct val="35000"/>
            </a:spcAft>
            <a:buNone/>
          </a:pPr>
          <a:r>
            <a:rPr lang="en-US" sz="2500" b="1" kern="1200" dirty="0"/>
            <a:t>Step up and perform well, and you might make an impression on a future sponsor.</a:t>
          </a:r>
        </a:p>
      </dsp:txBody>
      <dsp:txXfrm>
        <a:off x="1821265" y="3745973"/>
        <a:ext cx="9192631" cy="1577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F571E-60DF-48CB-9CED-185BC836DA92}">
      <dsp:nvSpPr>
        <dsp:cNvPr id="0" name=""/>
        <dsp:cNvSpPr/>
      </dsp:nvSpPr>
      <dsp:spPr>
        <a:xfrm>
          <a:off x="885599" y="677437"/>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F284C-DBC8-4C86-814E-29645F8C7E9A}">
      <dsp:nvSpPr>
        <dsp:cNvPr id="0" name=""/>
        <dsp:cNvSpPr/>
      </dsp:nvSpPr>
      <dsp:spPr>
        <a:xfrm>
          <a:off x="1119599" y="91143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C5BAE-9BA3-420A-8B94-323BA2154F8D}">
      <dsp:nvSpPr>
        <dsp:cNvPr id="0" name=""/>
        <dsp:cNvSpPr/>
      </dsp:nvSpPr>
      <dsp:spPr>
        <a:xfrm>
          <a:off x="534599" y="2117437"/>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Senior executives who have a protégé are 53 percent more likely to have received a recent promotion. </a:t>
          </a:r>
        </a:p>
      </dsp:txBody>
      <dsp:txXfrm>
        <a:off x="534599" y="2117437"/>
        <a:ext cx="1800000" cy="2244375"/>
      </dsp:txXfrm>
    </dsp:sp>
    <dsp:sp modelId="{4A48C48F-CB77-474E-A12D-4EBAFBF69735}">
      <dsp:nvSpPr>
        <dsp:cNvPr id="0" name=""/>
        <dsp:cNvSpPr/>
      </dsp:nvSpPr>
      <dsp:spPr>
        <a:xfrm>
          <a:off x="3000599" y="677437"/>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05966-AAB9-4E3D-8604-151ADFA0615A}">
      <dsp:nvSpPr>
        <dsp:cNvPr id="0" name=""/>
        <dsp:cNvSpPr/>
      </dsp:nvSpPr>
      <dsp:spPr>
        <a:xfrm>
          <a:off x="3234599" y="91143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45AD6-4DA8-4273-90E7-F7E800F27A1F}">
      <dsp:nvSpPr>
        <dsp:cNvPr id="0" name=""/>
        <dsp:cNvSpPr/>
      </dsp:nvSpPr>
      <dsp:spPr>
        <a:xfrm>
          <a:off x="2649599" y="2117437"/>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Entry level people who sponsor someone else are 167 percent more likely to have gotten a stretch assignment. </a:t>
          </a:r>
        </a:p>
      </dsp:txBody>
      <dsp:txXfrm>
        <a:off x="2649599" y="2117437"/>
        <a:ext cx="1800000" cy="2244375"/>
      </dsp:txXfrm>
    </dsp:sp>
    <dsp:sp modelId="{A13E0ECF-4547-4F58-B6F1-BAE9C78F0D35}">
      <dsp:nvSpPr>
        <dsp:cNvPr id="0" name=""/>
        <dsp:cNvSpPr/>
      </dsp:nvSpPr>
      <dsp:spPr>
        <a:xfrm>
          <a:off x="5115600" y="677437"/>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36339-2EC8-4599-BD84-36C16C4A2E9A}">
      <dsp:nvSpPr>
        <dsp:cNvPr id="0" name=""/>
        <dsp:cNvSpPr/>
      </dsp:nvSpPr>
      <dsp:spPr>
        <a:xfrm>
          <a:off x="5349600" y="91143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F1412-4C39-403E-930F-1709F40BB4EC}">
      <dsp:nvSpPr>
        <dsp:cNvPr id="0" name=""/>
        <dsp:cNvSpPr/>
      </dsp:nvSpPr>
      <dsp:spPr>
        <a:xfrm>
          <a:off x="4764600" y="2117437"/>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Sponsors tend to feel more satisfied in their careers.</a:t>
          </a:r>
        </a:p>
      </dsp:txBody>
      <dsp:txXfrm>
        <a:off x="4764600" y="2117437"/>
        <a:ext cx="1800000" cy="2244375"/>
      </dsp:txXfrm>
    </dsp:sp>
    <dsp:sp modelId="{E1EA1967-D718-45BA-B021-F3F7036BF414}">
      <dsp:nvSpPr>
        <dsp:cNvPr id="0" name=""/>
        <dsp:cNvSpPr/>
      </dsp:nvSpPr>
      <dsp:spPr>
        <a:xfrm>
          <a:off x="7230600" y="677437"/>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31C59-D488-4549-A15A-EA3F7ABAF7E4}">
      <dsp:nvSpPr>
        <dsp:cNvPr id="0" name=""/>
        <dsp:cNvSpPr/>
      </dsp:nvSpPr>
      <dsp:spPr>
        <a:xfrm>
          <a:off x="7464600" y="911437"/>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35B14-1E36-420B-AC53-01EC37AB832E}">
      <dsp:nvSpPr>
        <dsp:cNvPr id="0" name=""/>
        <dsp:cNvSpPr/>
      </dsp:nvSpPr>
      <dsp:spPr>
        <a:xfrm>
          <a:off x="6879600" y="2117437"/>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If it feels like there’s a brick wall standing between you and your next career breakthrough (or if you’d like to act preemptively to avoid future barriers) having a sponsor can make a huge difference. Remember, it’s better to face those obstacles with someone who has your back!</a:t>
          </a:r>
        </a:p>
      </dsp:txBody>
      <dsp:txXfrm>
        <a:off x="6879600" y="2117437"/>
        <a:ext cx="1800000" cy="2244375"/>
      </dsp:txXfrm>
    </dsp:sp>
    <dsp:sp modelId="{F082F4FD-717F-417F-954F-DFFC9325B8CE}">
      <dsp:nvSpPr>
        <dsp:cNvPr id="0" name=""/>
        <dsp:cNvSpPr/>
      </dsp:nvSpPr>
      <dsp:spPr>
        <a:xfrm>
          <a:off x="9345600" y="677437"/>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E571A-F62F-4359-A753-EA41B5C23568}">
      <dsp:nvSpPr>
        <dsp:cNvPr id="0" name=""/>
        <dsp:cNvSpPr/>
      </dsp:nvSpPr>
      <dsp:spPr>
        <a:xfrm>
          <a:off x="9579600" y="911437"/>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71DE7B-BFED-4F3D-94F4-DEE49AA541C3}">
      <dsp:nvSpPr>
        <dsp:cNvPr id="0" name=""/>
        <dsp:cNvSpPr/>
      </dsp:nvSpPr>
      <dsp:spPr>
        <a:xfrm>
          <a:off x="8994600" y="2117437"/>
          <a:ext cx="1800000" cy="224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Sponsors: The People Who Can Open More Career Doors Than You Ever Thought Possible</a:t>
          </a:r>
        </a:p>
      </dsp:txBody>
      <dsp:txXfrm>
        <a:off x="8994600" y="2117437"/>
        <a:ext cx="1800000" cy="2244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FF2AC-9D95-45EB-B5C5-859E9BB689B8}">
      <dsp:nvSpPr>
        <dsp:cNvPr id="0" name=""/>
        <dsp:cNvSpPr/>
      </dsp:nvSpPr>
      <dsp:spPr>
        <a:xfrm>
          <a:off x="0" y="816"/>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A6BBD3-BCFF-4016-956A-E9EEF1BC092C}">
      <dsp:nvSpPr>
        <dsp:cNvPr id="0" name=""/>
        <dsp:cNvSpPr/>
      </dsp:nvSpPr>
      <dsp:spPr>
        <a:xfrm>
          <a:off x="0" y="816"/>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solidFill>
                <a:schemeClr val="accent3">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https://hbr.org/podcast/2019/06/the-surprising-benefits-of-sponsoring-others-at-work</a:t>
          </a:r>
          <a:endParaRPr lang="en-US" sz="1200" kern="1200" dirty="0">
            <a:solidFill>
              <a:schemeClr val="accent3">
                <a:lumMod val="75000"/>
              </a:schemeClr>
            </a:solidFill>
          </a:endParaRPr>
        </a:p>
      </dsp:txBody>
      <dsp:txXfrm>
        <a:off x="0" y="816"/>
        <a:ext cx="8566386" cy="445902"/>
      </dsp:txXfrm>
    </dsp:sp>
    <dsp:sp modelId="{9CB282CA-6720-4FB7-8E9C-CE95BF138848}">
      <dsp:nvSpPr>
        <dsp:cNvPr id="0" name=""/>
        <dsp:cNvSpPr/>
      </dsp:nvSpPr>
      <dsp:spPr>
        <a:xfrm>
          <a:off x="0" y="446718"/>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CDAF47-78D7-48FF-B616-F4777ECBD47C}">
      <dsp:nvSpPr>
        <dsp:cNvPr id="0" name=""/>
        <dsp:cNvSpPr/>
      </dsp:nvSpPr>
      <dsp:spPr>
        <a:xfrm>
          <a:off x="0" y="446718"/>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Sylvia Ann Hewlett</a:t>
          </a:r>
          <a:r>
            <a:rPr lang="en-US" sz="1200" u="sng" kern="1200">
              <a:solidFill>
                <a:schemeClr val="accent3">
                  <a:lumMod val="75000"/>
                </a:schemeClr>
              </a:solidFill>
            </a:rPr>
            <a:t> </a:t>
          </a:r>
          <a:r>
            <a:rPr lang="en-US" sz="1200" b="1" kern="1200">
              <a:solidFill>
                <a:schemeClr val="accent3">
                  <a:lumMod val="75000"/>
                </a:schemeClr>
              </a:solidFill>
            </a:rPr>
            <a:t>The Sponsor Effect: How to Be a Better Leader by Investing in Others  – June 18, 2019</a:t>
          </a:r>
          <a:r>
            <a:rPr lang="en-US" sz="1200" kern="1200">
              <a:solidFill>
                <a:schemeClr val="accent3">
                  <a:lumMod val="75000"/>
                </a:schemeClr>
              </a:solidFill>
            </a:rPr>
            <a:t>  </a:t>
          </a:r>
        </a:p>
      </dsp:txBody>
      <dsp:txXfrm>
        <a:off x="0" y="446718"/>
        <a:ext cx="8566386" cy="445902"/>
      </dsp:txXfrm>
    </dsp:sp>
    <dsp:sp modelId="{C8732386-C587-4442-99B4-451FEE965358}">
      <dsp:nvSpPr>
        <dsp:cNvPr id="0" name=""/>
        <dsp:cNvSpPr/>
      </dsp:nvSpPr>
      <dsp:spPr>
        <a:xfrm>
          <a:off x="0" y="892621"/>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55CCD3-F87E-4EFB-882B-2A5A2E425200}">
      <dsp:nvSpPr>
        <dsp:cNvPr id="0" name=""/>
        <dsp:cNvSpPr/>
      </dsp:nvSpPr>
      <dsp:spPr>
        <a:xfrm>
          <a:off x="0" y="892621"/>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https://hbr.org/podcast/2019/10/sponsorship-defining-the-relationship</a:t>
          </a:r>
          <a:endParaRPr lang="en-US" sz="1200" kern="1200">
            <a:solidFill>
              <a:schemeClr val="accent3">
                <a:lumMod val="75000"/>
              </a:schemeClr>
            </a:solidFill>
          </a:endParaRPr>
        </a:p>
      </dsp:txBody>
      <dsp:txXfrm>
        <a:off x="0" y="892621"/>
        <a:ext cx="8566386" cy="445902"/>
      </dsp:txXfrm>
    </dsp:sp>
    <dsp:sp modelId="{55E0C3B9-AEC7-4154-9F5C-3C2941FBEAC3}">
      <dsp:nvSpPr>
        <dsp:cNvPr id="0" name=""/>
        <dsp:cNvSpPr/>
      </dsp:nvSpPr>
      <dsp:spPr>
        <a:xfrm>
          <a:off x="0" y="1338523"/>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79343EC-A6A1-44F0-BD0C-584EE2E76D43}">
      <dsp:nvSpPr>
        <dsp:cNvPr id="0" name=""/>
        <dsp:cNvSpPr/>
      </dsp:nvSpPr>
      <dsp:spPr>
        <a:xfrm>
          <a:off x="0" y="1338523"/>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https://hbr.org/2010/08/women-are-over-mentored-but-un</a:t>
          </a:r>
          <a:endParaRPr lang="en-US" sz="1200" kern="1200">
            <a:solidFill>
              <a:schemeClr val="accent3">
                <a:lumMod val="75000"/>
              </a:schemeClr>
            </a:solidFill>
          </a:endParaRPr>
        </a:p>
      </dsp:txBody>
      <dsp:txXfrm>
        <a:off x="0" y="1338523"/>
        <a:ext cx="8566386" cy="445902"/>
      </dsp:txXfrm>
    </dsp:sp>
    <dsp:sp modelId="{188BA783-52B4-4A8E-8937-E29AB9E2FE1F}">
      <dsp:nvSpPr>
        <dsp:cNvPr id="0" name=""/>
        <dsp:cNvSpPr/>
      </dsp:nvSpPr>
      <dsp:spPr>
        <a:xfrm>
          <a:off x="0" y="1784425"/>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04ABC4-8D61-4AF2-9A48-F0B71D66D75F}">
      <dsp:nvSpPr>
        <dsp:cNvPr id="0" name=""/>
        <dsp:cNvSpPr/>
      </dsp:nvSpPr>
      <dsp:spPr>
        <a:xfrm>
          <a:off x="0" y="1784425"/>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https://www.forbes.com/sites/nancywang/2019/09/02/dont-ask-for-mentors-ask-for-sponsors/#13f1ab245fd7</a:t>
          </a:r>
          <a:endParaRPr lang="en-US" sz="1200" kern="1200">
            <a:solidFill>
              <a:schemeClr val="accent3">
                <a:lumMod val="75000"/>
              </a:schemeClr>
            </a:solidFill>
          </a:endParaRPr>
        </a:p>
      </dsp:txBody>
      <dsp:txXfrm>
        <a:off x="0" y="1784425"/>
        <a:ext cx="8566386" cy="445902"/>
      </dsp:txXfrm>
    </dsp:sp>
    <dsp:sp modelId="{7AFFF923-0347-43F8-96C3-017A35E3B72E}">
      <dsp:nvSpPr>
        <dsp:cNvPr id="0" name=""/>
        <dsp:cNvSpPr/>
      </dsp:nvSpPr>
      <dsp:spPr>
        <a:xfrm>
          <a:off x="0" y="2230327"/>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AC4527-2D7B-4233-A94F-522C0DB4B922}">
      <dsp:nvSpPr>
        <dsp:cNvPr id="0" name=""/>
        <dsp:cNvSpPr/>
      </dsp:nvSpPr>
      <dsp:spPr>
        <a:xfrm>
          <a:off x="0" y="2230327"/>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6">
                <a:extLst>
                  <a:ext uri="{A12FA001-AC4F-418D-AE19-62706E023703}">
                    <ahyp:hlinkClr xmlns:ahyp="http://schemas.microsoft.com/office/drawing/2018/hyperlinkcolor" val="tx"/>
                  </a:ext>
                </a:extLst>
              </a:hlinkClick>
            </a:rPr>
            <a:t>https://www.leadersedge.com/brokerage-ops/mentor-vs-sponsor</a:t>
          </a:r>
          <a:endParaRPr lang="en-US" sz="1200" kern="1200">
            <a:solidFill>
              <a:schemeClr val="accent3">
                <a:lumMod val="75000"/>
              </a:schemeClr>
            </a:solidFill>
          </a:endParaRPr>
        </a:p>
      </dsp:txBody>
      <dsp:txXfrm>
        <a:off x="0" y="2230327"/>
        <a:ext cx="8566386" cy="445902"/>
      </dsp:txXfrm>
    </dsp:sp>
    <dsp:sp modelId="{DFE57098-11EC-4858-952C-F0D851B0623E}">
      <dsp:nvSpPr>
        <dsp:cNvPr id="0" name=""/>
        <dsp:cNvSpPr/>
      </dsp:nvSpPr>
      <dsp:spPr>
        <a:xfrm>
          <a:off x="0" y="2676230"/>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B39D74-027D-47D1-82A8-CF36FBCB51CB}">
      <dsp:nvSpPr>
        <dsp:cNvPr id="0" name=""/>
        <dsp:cNvSpPr/>
      </dsp:nvSpPr>
      <dsp:spPr>
        <a:xfrm>
          <a:off x="0" y="2676230"/>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7">
                <a:extLst>
                  <a:ext uri="{A12FA001-AC4F-418D-AE19-62706E023703}">
                    <ahyp:hlinkClr xmlns:ahyp="http://schemas.microsoft.com/office/drawing/2018/hyperlinkcolor" val="tx"/>
                  </a:ext>
                </a:extLst>
              </a:hlinkClick>
            </a:rPr>
            <a:t>https://www.ivyexec.com/career-advice/2019/mentor-versus-sponsor-differences-and-how-to-find/</a:t>
          </a:r>
          <a:endParaRPr lang="en-US" sz="1200" kern="1200">
            <a:solidFill>
              <a:schemeClr val="accent3">
                <a:lumMod val="75000"/>
              </a:schemeClr>
            </a:solidFill>
          </a:endParaRPr>
        </a:p>
      </dsp:txBody>
      <dsp:txXfrm>
        <a:off x="0" y="2676230"/>
        <a:ext cx="8566386" cy="445902"/>
      </dsp:txXfrm>
    </dsp:sp>
    <dsp:sp modelId="{45B7B4B2-9647-48B5-999C-2BC4D1EA818A}">
      <dsp:nvSpPr>
        <dsp:cNvPr id="0" name=""/>
        <dsp:cNvSpPr/>
      </dsp:nvSpPr>
      <dsp:spPr>
        <a:xfrm>
          <a:off x="0" y="3122132"/>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5F3F2B-E9DE-4554-8B80-FECA215D8A82}">
      <dsp:nvSpPr>
        <dsp:cNvPr id="0" name=""/>
        <dsp:cNvSpPr/>
      </dsp:nvSpPr>
      <dsp:spPr>
        <a:xfrm>
          <a:off x="0" y="3122132"/>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8">
                <a:extLst>
                  <a:ext uri="{A12FA001-AC4F-418D-AE19-62706E023703}">
                    <ahyp:hlinkClr xmlns:ahyp="http://schemas.microsoft.com/office/drawing/2018/hyperlinkcolor" val="tx"/>
                  </a:ext>
                </a:extLst>
              </a:hlinkClick>
            </a:rPr>
            <a:t>https://www.ivyexec.com/career-advice/2019/3-relationships-you-need-for-business-success/</a:t>
          </a:r>
          <a:endParaRPr lang="en-US" sz="1200" kern="1200">
            <a:solidFill>
              <a:schemeClr val="accent3">
                <a:lumMod val="75000"/>
              </a:schemeClr>
            </a:solidFill>
          </a:endParaRPr>
        </a:p>
      </dsp:txBody>
      <dsp:txXfrm>
        <a:off x="0" y="3122132"/>
        <a:ext cx="8566386" cy="445902"/>
      </dsp:txXfrm>
    </dsp:sp>
    <dsp:sp modelId="{C435FB01-E0A8-4587-8D9E-D37DA8DC6625}">
      <dsp:nvSpPr>
        <dsp:cNvPr id="0" name=""/>
        <dsp:cNvSpPr/>
      </dsp:nvSpPr>
      <dsp:spPr>
        <a:xfrm>
          <a:off x="0" y="3568034"/>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E9610F-8FFB-41ED-B22C-1F3BDC48F10A}">
      <dsp:nvSpPr>
        <dsp:cNvPr id="0" name=""/>
        <dsp:cNvSpPr/>
      </dsp:nvSpPr>
      <dsp:spPr>
        <a:xfrm>
          <a:off x="0" y="3568034"/>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9">
                <a:extLst>
                  <a:ext uri="{A12FA001-AC4F-418D-AE19-62706E023703}">
                    <ahyp:hlinkClr xmlns:ahyp="http://schemas.microsoft.com/office/drawing/2018/hyperlinkcolor" val="tx"/>
                  </a:ext>
                </a:extLst>
              </a:hlinkClick>
            </a:rPr>
            <a:t>https://www.forbes.com/sites/averyblank/2019/03/05/get-a-sponsor-not-a-mentor-3-steps-to-skyrocket-your-career/#54ce0fd12389</a:t>
          </a:r>
          <a:endParaRPr lang="en-US" sz="1200" kern="1200">
            <a:solidFill>
              <a:schemeClr val="accent3">
                <a:lumMod val="75000"/>
              </a:schemeClr>
            </a:solidFill>
          </a:endParaRPr>
        </a:p>
      </dsp:txBody>
      <dsp:txXfrm>
        <a:off x="0" y="3568034"/>
        <a:ext cx="8566386" cy="445902"/>
      </dsp:txXfrm>
    </dsp:sp>
    <dsp:sp modelId="{EBA81825-B161-4E37-AC62-A19E3D0111AB}">
      <dsp:nvSpPr>
        <dsp:cNvPr id="0" name=""/>
        <dsp:cNvSpPr/>
      </dsp:nvSpPr>
      <dsp:spPr>
        <a:xfrm>
          <a:off x="0" y="4013936"/>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D8C556-E0F5-41D1-9B6B-BE5A83794B7D}">
      <dsp:nvSpPr>
        <dsp:cNvPr id="0" name=""/>
        <dsp:cNvSpPr/>
      </dsp:nvSpPr>
      <dsp:spPr>
        <a:xfrm>
          <a:off x="0" y="4013936"/>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a:solidFill>
                <a:schemeClr val="accent3">
                  <a:lumMod val="75000"/>
                </a:schemeClr>
              </a:solidFill>
              <a:hlinkClick xmlns:r="http://schemas.openxmlformats.org/officeDocument/2006/relationships" r:id="rId10">
                <a:extLst>
                  <a:ext uri="{A12FA001-AC4F-418D-AE19-62706E023703}">
                    <ahyp:hlinkClr xmlns:ahyp="http://schemas.microsoft.com/office/drawing/2018/hyperlinkcolor" val="tx"/>
                  </a:ext>
                </a:extLst>
              </a:hlinkClick>
            </a:rPr>
            <a:t>https://beleaderly.com/sponsor-not-a-mentor/</a:t>
          </a:r>
          <a:endParaRPr lang="en-US" sz="1200" kern="1200">
            <a:solidFill>
              <a:schemeClr val="accent3">
                <a:lumMod val="75000"/>
              </a:schemeClr>
            </a:solidFill>
          </a:endParaRPr>
        </a:p>
      </dsp:txBody>
      <dsp:txXfrm>
        <a:off x="0" y="4013936"/>
        <a:ext cx="8566386" cy="445902"/>
      </dsp:txXfrm>
    </dsp:sp>
    <dsp:sp modelId="{F4644D11-0FB7-4727-AAEF-DD55CD08936D}">
      <dsp:nvSpPr>
        <dsp:cNvPr id="0" name=""/>
        <dsp:cNvSpPr/>
      </dsp:nvSpPr>
      <dsp:spPr>
        <a:xfrm>
          <a:off x="0" y="4459839"/>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1BCEED-0A97-4D82-B146-E8449F39DC8F}">
      <dsp:nvSpPr>
        <dsp:cNvPr id="0" name=""/>
        <dsp:cNvSpPr/>
      </dsp:nvSpPr>
      <dsp:spPr>
        <a:xfrm>
          <a:off x="0" y="4459839"/>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accent3">
                  <a:lumMod val="75000"/>
                </a:schemeClr>
              </a:solidFill>
            </a:rPr>
            <a:t>Jo Miller</a:t>
          </a:r>
          <a:endParaRPr lang="en-US" sz="1200" kern="1200">
            <a:solidFill>
              <a:schemeClr val="accent3">
                <a:lumMod val="75000"/>
              </a:schemeClr>
            </a:solidFill>
          </a:endParaRPr>
        </a:p>
      </dsp:txBody>
      <dsp:txXfrm>
        <a:off x="0" y="4459839"/>
        <a:ext cx="8566386" cy="445902"/>
      </dsp:txXfrm>
    </dsp:sp>
    <dsp:sp modelId="{ED461D33-3009-42DD-8F46-321366A07415}">
      <dsp:nvSpPr>
        <dsp:cNvPr id="0" name=""/>
        <dsp:cNvSpPr/>
      </dsp:nvSpPr>
      <dsp:spPr>
        <a:xfrm>
          <a:off x="0" y="4905741"/>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34FE7D1-155C-4C65-BC22-06C1811B6FC4}">
      <dsp:nvSpPr>
        <dsp:cNvPr id="0" name=""/>
        <dsp:cNvSpPr/>
      </dsp:nvSpPr>
      <dsp:spPr>
        <a:xfrm>
          <a:off x="0" y="4905741"/>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accent3">
                  <a:lumMod val="75000"/>
                </a:schemeClr>
              </a:solidFill>
            </a:rPr>
            <a:t>• </a:t>
          </a:r>
          <a:r>
            <a:rPr lang="en-US" sz="1200" u="sng" kern="1200"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Are You </a:t>
          </a:r>
          <a:r>
            <a:rPr lang="en-US" sz="1200" u="sng" kern="1200" dirty="0" err="1">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Overmentored</a:t>
          </a:r>
          <a:r>
            <a:rPr lang="en-US" sz="1200" u="sng" kern="1200"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 and </a:t>
          </a:r>
          <a:r>
            <a:rPr lang="en-US" sz="1200" u="sng" kern="1200" dirty="0" err="1">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Undersponsored</a:t>
          </a:r>
          <a:r>
            <a:rPr lang="en-US" sz="1200" u="sng" kern="1200" dirty="0">
              <a:solidFill>
                <a:schemeClr val="accent3">
                  <a:lumMod val="75000"/>
                </a:schemeClr>
              </a:solidFill>
              <a:hlinkClick xmlns:r="http://schemas.openxmlformats.org/officeDocument/2006/relationships" r:id="rId11">
                <a:extLst>
                  <a:ext uri="{A12FA001-AC4F-418D-AE19-62706E023703}">
                    <ahyp:hlinkClr xmlns:ahyp="http://schemas.microsoft.com/office/drawing/2018/hyperlinkcolor" val="tx"/>
                  </a:ext>
                </a:extLst>
              </a:hlinkClick>
            </a:rPr>
            <a:t>?</a:t>
          </a:r>
          <a:endParaRPr lang="en-US" sz="1200" kern="1200" dirty="0">
            <a:solidFill>
              <a:schemeClr val="accent3">
                <a:lumMod val="75000"/>
              </a:schemeClr>
            </a:solidFill>
          </a:endParaRPr>
        </a:p>
      </dsp:txBody>
      <dsp:txXfrm>
        <a:off x="0" y="4905741"/>
        <a:ext cx="8566386" cy="445902"/>
      </dsp:txXfrm>
    </dsp:sp>
    <dsp:sp modelId="{E69A9FCA-40E1-4978-9194-1BEF1F3E6CF6}">
      <dsp:nvSpPr>
        <dsp:cNvPr id="0" name=""/>
        <dsp:cNvSpPr/>
      </dsp:nvSpPr>
      <dsp:spPr>
        <a:xfrm>
          <a:off x="0" y="5351643"/>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52A040-2A4A-40C1-8FC1-D8C79DB065B4}">
      <dsp:nvSpPr>
        <dsp:cNvPr id="0" name=""/>
        <dsp:cNvSpPr/>
      </dsp:nvSpPr>
      <dsp:spPr>
        <a:xfrm>
          <a:off x="0" y="5351643"/>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chemeClr val="accent3">
                  <a:lumMod val="75000"/>
                </a:schemeClr>
              </a:solidFill>
            </a:rPr>
            <a:t>• </a:t>
          </a:r>
          <a:r>
            <a:rPr lang="en-US" sz="1200" u="sng" kern="1200">
              <a:solidFill>
                <a:schemeClr val="accent3">
                  <a:lumMod val="75000"/>
                </a:schemeClr>
              </a:solidFill>
              <a:hlinkClick xmlns:r="http://schemas.openxmlformats.org/officeDocument/2006/relationships" r:id="rId12">
                <a:extLst>
                  <a:ext uri="{A12FA001-AC4F-418D-AE19-62706E023703}">
                    <ahyp:hlinkClr xmlns:ahyp="http://schemas.microsoft.com/office/drawing/2018/hyperlinkcolor" val="tx"/>
                  </a:ext>
                </a:extLst>
              </a:hlinkClick>
            </a:rPr>
            <a:t>Ask an Exec: Can My Mentor Be My Sponsor?</a:t>
          </a:r>
          <a:endParaRPr lang="en-US" sz="1200" kern="1200">
            <a:solidFill>
              <a:schemeClr val="accent3">
                <a:lumMod val="75000"/>
              </a:schemeClr>
            </a:solidFill>
          </a:endParaRPr>
        </a:p>
      </dsp:txBody>
      <dsp:txXfrm>
        <a:off x="0" y="5351643"/>
        <a:ext cx="8566386" cy="445902"/>
      </dsp:txXfrm>
    </dsp:sp>
    <dsp:sp modelId="{393E55A4-2EF5-440D-AFD2-EA4AA44AB321}">
      <dsp:nvSpPr>
        <dsp:cNvPr id="0" name=""/>
        <dsp:cNvSpPr/>
      </dsp:nvSpPr>
      <dsp:spPr>
        <a:xfrm>
          <a:off x="0" y="5797545"/>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D861F86-5BB0-4BA6-9ED7-C20F8C14FE67}">
      <dsp:nvSpPr>
        <dsp:cNvPr id="0" name=""/>
        <dsp:cNvSpPr/>
      </dsp:nvSpPr>
      <dsp:spPr>
        <a:xfrm>
          <a:off x="0" y="5797545"/>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chemeClr val="accent3">
                  <a:lumMod val="75000"/>
                </a:schemeClr>
              </a:solidFill>
            </a:rPr>
            <a:t>• </a:t>
          </a:r>
          <a:r>
            <a:rPr lang="en-US" sz="1200" u="sng" kern="1200">
              <a:solidFill>
                <a:schemeClr val="accent3">
                  <a:lumMod val="75000"/>
                </a:schemeClr>
              </a:solidFill>
              <a:hlinkClick xmlns:r="http://schemas.openxmlformats.org/officeDocument/2006/relationships" r:id="rId13">
                <a:extLst>
                  <a:ext uri="{A12FA001-AC4F-418D-AE19-62706E023703}">
                    <ahyp:hlinkClr xmlns:ahyp="http://schemas.microsoft.com/office/drawing/2018/hyperlinkcolor" val="tx"/>
                  </a:ext>
                </a:extLst>
              </a:hlinkClick>
            </a:rPr>
            <a:t>Sponsors: The People Who Can Open More Career Doors Than You Ever Thought Possible</a:t>
          </a:r>
          <a:endParaRPr lang="en-US" sz="1200" kern="1200">
            <a:solidFill>
              <a:schemeClr val="accent3">
                <a:lumMod val="75000"/>
              </a:schemeClr>
            </a:solidFill>
          </a:endParaRPr>
        </a:p>
      </dsp:txBody>
      <dsp:txXfrm>
        <a:off x="0" y="5797545"/>
        <a:ext cx="8566386" cy="445902"/>
      </dsp:txXfrm>
    </dsp:sp>
    <dsp:sp modelId="{BA2DC3B0-5B79-400A-83E1-B8D6A41880A7}">
      <dsp:nvSpPr>
        <dsp:cNvPr id="0" name=""/>
        <dsp:cNvSpPr/>
      </dsp:nvSpPr>
      <dsp:spPr>
        <a:xfrm>
          <a:off x="0" y="6243448"/>
          <a:ext cx="856638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53E6E3-52CB-4A64-94F8-0B60CA4C0D9D}">
      <dsp:nvSpPr>
        <dsp:cNvPr id="0" name=""/>
        <dsp:cNvSpPr/>
      </dsp:nvSpPr>
      <dsp:spPr>
        <a:xfrm>
          <a:off x="0" y="6243448"/>
          <a:ext cx="8566386" cy="44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chemeClr val="accent3">
                  <a:lumMod val="75000"/>
                </a:schemeClr>
              </a:solidFill>
            </a:rPr>
            <a:t>• </a:t>
          </a:r>
          <a:r>
            <a:rPr lang="en-US" sz="1200" u="sng" kern="1200">
              <a:solidFill>
                <a:schemeClr val="accent3">
                  <a:lumMod val="75000"/>
                </a:schemeClr>
              </a:solidFill>
              <a:hlinkClick xmlns:r="http://schemas.openxmlformats.org/officeDocument/2006/relationships" r:id="rId14">
                <a:extLst>
                  <a:ext uri="{A12FA001-AC4F-418D-AE19-62706E023703}">
                    <ahyp:hlinkClr xmlns:ahyp="http://schemas.microsoft.com/office/drawing/2018/hyperlinkcolor" val="tx"/>
                  </a:ext>
                </a:extLst>
              </a:hlinkClick>
            </a:rPr>
            <a:t>7 Ways to Spot a Potential Sponsor</a:t>
          </a:r>
          <a:endParaRPr lang="en-US" sz="1200" kern="1200">
            <a:solidFill>
              <a:schemeClr val="accent3">
                <a:lumMod val="75000"/>
              </a:schemeClr>
            </a:solidFill>
          </a:endParaRPr>
        </a:p>
      </dsp:txBody>
      <dsp:txXfrm>
        <a:off x="0" y="6243448"/>
        <a:ext cx="8566386" cy="4459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10/15/2020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EDBDA2-4480-4D82-8886-1B64A7ECBBAC}" type="datetimeFigureOut">
              <a:rPr lang="en-US" noProof="0" smtClean="0"/>
              <a:t>10/15/2020</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12570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24815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30</a:t>
            </a:fld>
            <a:endParaRPr lang="en-US" noProof="0" dirty="0"/>
          </a:p>
        </p:txBody>
      </p:sp>
    </p:spTree>
    <p:extLst>
      <p:ext uri="{BB962C8B-B14F-4D97-AF65-F5344CB8AC3E}">
        <p14:creationId xmlns:p14="http://schemas.microsoft.com/office/powerpoint/2010/main" val="41855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31</a:t>
            </a:fld>
            <a:endParaRPr lang="en-US" dirty="0"/>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a:srcRect/>
          <a:stretch/>
        </p:blipFill>
        <p:spPr>
          <a:xfrm>
            <a:off x="10755242" y="6372482"/>
            <a:ext cx="881186" cy="313878"/>
          </a:xfrm>
          <a:prstGeom prst="rect">
            <a:avLst/>
          </a:prstGeom>
        </p:spPr>
      </p:pic>
      <p:pic>
        <p:nvPicPr>
          <p:cNvPr id="3" name="Picture 2">
            <a:extLst>
              <a:ext uri="{FF2B5EF4-FFF2-40B4-BE49-F238E27FC236}">
                <a16:creationId xmlns:a16="http://schemas.microsoft.com/office/drawing/2014/main" id="{387739B2-07D9-406C-95F7-8C4AC589D007}"/>
              </a:ext>
            </a:extLst>
          </p:cNvPr>
          <p:cNvPicPr>
            <a:picLocks noChangeAspect="1"/>
          </p:cNvPicPr>
          <p:nvPr userDrawn="1"/>
        </p:nvPicPr>
        <p:blipFill>
          <a:blip r:embed="rId3"/>
          <a:stretch>
            <a:fillRect/>
          </a:stretch>
        </p:blipFill>
        <p:spPr>
          <a:xfrm>
            <a:off x="8763805" y="5507619"/>
            <a:ext cx="3863221" cy="2180114"/>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a:srcRect/>
          <a:stretch/>
        </p:blipFill>
        <p:spPr>
          <a:xfrm>
            <a:off x="10755242" y="6372482"/>
            <a:ext cx="881186" cy="313878"/>
          </a:xfrm>
          <a:prstGeom prst="rect">
            <a:avLst/>
          </a:prstGeom>
        </p:spPr>
      </p:pic>
      <p:pic>
        <p:nvPicPr>
          <p:cNvPr id="4" name="Picture 3">
            <a:extLst>
              <a:ext uri="{FF2B5EF4-FFF2-40B4-BE49-F238E27FC236}">
                <a16:creationId xmlns:a16="http://schemas.microsoft.com/office/drawing/2014/main" id="{65388887-7C52-48B2-88CF-2442151746C3}"/>
              </a:ext>
            </a:extLst>
          </p:cNvPr>
          <p:cNvPicPr>
            <a:picLocks noChangeAspect="1"/>
          </p:cNvPicPr>
          <p:nvPr userDrawn="1"/>
        </p:nvPicPr>
        <p:blipFill>
          <a:blip r:embed="rId3"/>
          <a:stretch>
            <a:fillRect/>
          </a:stretch>
        </p:blipFill>
        <p:spPr>
          <a:xfrm>
            <a:off x="8994688" y="5293074"/>
            <a:ext cx="3562530" cy="2379559"/>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a:srcRect/>
          <a:stretch/>
        </p:blipFill>
        <p:spPr>
          <a:xfrm>
            <a:off x="10755242" y="6372482"/>
            <a:ext cx="881186" cy="313878"/>
          </a:xfrm>
          <a:prstGeom prst="rect">
            <a:avLst/>
          </a:prstGeom>
        </p:spPr>
      </p:pic>
      <p:pic>
        <p:nvPicPr>
          <p:cNvPr id="5" name="Picture 4">
            <a:extLst>
              <a:ext uri="{FF2B5EF4-FFF2-40B4-BE49-F238E27FC236}">
                <a16:creationId xmlns:a16="http://schemas.microsoft.com/office/drawing/2014/main" id="{0517B8D9-CE76-4039-8E45-A15BE8D376F3}"/>
              </a:ext>
            </a:extLst>
          </p:cNvPr>
          <p:cNvPicPr>
            <a:picLocks noChangeAspect="1"/>
          </p:cNvPicPr>
          <p:nvPr userDrawn="1"/>
        </p:nvPicPr>
        <p:blipFill>
          <a:blip r:embed="rId3"/>
          <a:stretch>
            <a:fillRect/>
          </a:stretch>
        </p:blipFill>
        <p:spPr>
          <a:xfrm>
            <a:off x="8694615" y="5128869"/>
            <a:ext cx="4121253" cy="2700762"/>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a:srcRect/>
          <a:stretch/>
        </p:blipFill>
        <p:spPr>
          <a:xfrm>
            <a:off x="10755242" y="6372482"/>
            <a:ext cx="881186" cy="313878"/>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a:srcRect/>
          <a:stretch/>
        </p:blipFill>
        <p:spPr>
          <a:xfrm>
            <a:off x="10755242" y="6372482"/>
            <a:ext cx="881186" cy="313878"/>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a:srcRect/>
          <a:stretch/>
        </p:blipFill>
        <p:spPr>
          <a:xfrm>
            <a:off x="10755241" y="6372484"/>
            <a:ext cx="881183" cy="313877"/>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pic>
        <p:nvPicPr>
          <p:cNvPr id="9" name="Picture 8">
            <a:extLst>
              <a:ext uri="{FF2B5EF4-FFF2-40B4-BE49-F238E27FC236}">
                <a16:creationId xmlns:a16="http://schemas.microsoft.com/office/drawing/2014/main" id="{5801BCE6-C939-4089-B27B-F3EAF4562C2E}"/>
              </a:ext>
            </a:extLst>
          </p:cNvPr>
          <p:cNvPicPr>
            <a:picLocks noChangeAspect="1"/>
          </p:cNvPicPr>
          <p:nvPr userDrawn="1"/>
        </p:nvPicPr>
        <p:blipFill>
          <a:blip r:embed="rId28"/>
          <a:stretch>
            <a:fillRect/>
          </a:stretch>
        </p:blipFill>
        <p:spPr>
          <a:xfrm>
            <a:off x="9262097" y="5630465"/>
            <a:ext cx="2986287" cy="1797914"/>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30percentclub.org/wp-content/uploads/2014/08/The-Sponsor-Effect.pdf"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dvancingwomeninproduct.org/fow" TargetMode="External"/><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hyperlink" Target="http://fortune.com/2018/05/21/women-fortune-500-2018/"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beleaderly.com/leaderly-quote-mentors-sponsors/"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ckinsey.com/~/media/mckinsey/featured%20insights/women%20matter/reinventing%20the%20workplace%20for%20greater%20gender%20diversity/women-matter-2016-reinventing-the-workplace-to-unlock-the-potential-of-gender-diversity.ashx" TargetMode="External"/><Relationship Id="rId2" Type="http://schemas.openxmlformats.org/officeDocument/2006/relationships/hyperlink" Target="https://hbr.org/2019/08/a-lack-of-sponsorship-is-keeping-women-from-advancing-into-leadership"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hemuse.com/advice/dont-have-a-higherup-opening-doors-for-you-yet-thats-ok"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hyperlink" Target="https://www.themuse.com/advice/5-ways-to-take-on-more-responsibility-at-work" TargetMode="External"/><Relationship Id="rId5" Type="http://schemas.openxmlformats.org/officeDocument/2006/relationships/hyperlink" Target="https://www.themuse.com/advice/stretched-too-thin-when-to-say-no-to-stretch-assignments" TargetMode="External"/><Relationship Id="rId4" Type="http://schemas.openxmlformats.org/officeDocument/2006/relationships/hyperlink" Target="https://www.themuse.com/advice/feeling-off-your-game-how-to-bring-it-up-to-your-bos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9.xml"/><Relationship Id="rId4" Type="http://schemas.openxmlformats.org/officeDocument/2006/relationships/hyperlink" Target="https://www.themuse.com/advice/8-tips-for-setting-goals-thatll-actually-happ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beleaderly.com/to-shine-brightly-or-fizzle-out-the-stretch-assignment-dilemma/" TargetMode="External"/><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hyperlink" Target="https://beleaderly.com/9-things-to-know-about-asking-for-a-raise/"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beleaderly.com/saying-yes-to-high-visibility-projects/"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78A0520-36DB-4CF2-AE3A-5DFDAF9E6BBE}"/>
              </a:ext>
            </a:extLst>
          </p:cNvPr>
          <p:cNvPicPr preferRelativeResize="0">
            <a:picLocks noGrp="1"/>
          </p:cNvPicPr>
          <p:nvPr>
            <p:ph type="pic" sz="quarter" idx="10"/>
          </p:nvPr>
        </p:nvPicPr>
        <p:blipFill rotWithShape="1">
          <a:blip r:embed="rId3"/>
          <a:srcRect t="-5763" r="3005" b="5360"/>
          <a:stretch/>
        </p:blipFill>
        <p:spPr>
          <a:xfrm>
            <a:off x="921751" y="805127"/>
            <a:ext cx="5212080" cy="5247743"/>
          </a:xfrm>
        </p:spPr>
        <p:style>
          <a:lnRef idx="2">
            <a:schemeClr val="dk1"/>
          </a:lnRef>
          <a:fillRef idx="1">
            <a:schemeClr val="lt1"/>
          </a:fillRef>
          <a:effectRef idx="0">
            <a:schemeClr val="dk1"/>
          </a:effectRef>
          <a:fontRef idx="minor">
            <a:schemeClr val="dk1"/>
          </a:fontRef>
        </p:style>
      </p:pic>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p:txBody>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EQUIPPING THE NEXT GENERATION FOR LEADERSHIP POSITIONS in EHS: Sponsorship vs. Mentorship</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604000" y="5428423"/>
            <a:ext cx="4666249" cy="1048939"/>
          </a:xfrm>
        </p:spPr>
        <p:txBody>
          <a:bodyPr/>
          <a:lstStyle/>
          <a:p>
            <a:r>
              <a:rPr lang="en-US" dirty="0"/>
              <a:t>Thursday October 22</a:t>
            </a:r>
            <a:r>
              <a:rPr lang="en-US" baseline="30000" dirty="0"/>
              <a:t>nd</a:t>
            </a:r>
            <a:r>
              <a:rPr lang="en-US" dirty="0"/>
              <a:t>, 2020 3pm CST</a:t>
            </a:r>
          </a:p>
          <a:p>
            <a:endParaRPr lang="en-US" dirty="0"/>
          </a:p>
        </p:txBody>
      </p:sp>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199852" y="4314622"/>
            <a:ext cx="2662746"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3B7CED6-FAFC-4005-98BD-C22A3AB3D8AA}"/>
              </a:ext>
            </a:extLst>
          </p:cNvPr>
          <p:cNvSpPr txBox="1"/>
          <p:nvPr/>
        </p:nvSpPr>
        <p:spPr>
          <a:xfrm>
            <a:off x="0" y="4828258"/>
            <a:ext cx="306245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50000"/>
                  </a:schemeClr>
                </a:solidFill>
                <a:effectLst/>
                <a:uLnTx/>
                <a:uFillTx/>
                <a:latin typeface="Calibri"/>
                <a:ea typeface="+mn-ea"/>
                <a:cs typeface="+mn-cs"/>
              </a:rPr>
              <a:t>Crystal D. Turner-Moffatt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50000"/>
                  </a:schemeClr>
                </a:solidFill>
                <a:effectLst/>
                <a:uLnTx/>
                <a:uFillTx/>
                <a:latin typeface="Calibri"/>
                <a:ea typeface="+mn-ea"/>
                <a:cs typeface="+mn-cs"/>
              </a:rPr>
              <a:t>MS CSP SMS ASP CHST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50000"/>
                  </a:schemeClr>
                </a:solidFill>
                <a:effectLst/>
                <a:uLnTx/>
                <a:uFillTx/>
                <a:latin typeface="Calibri"/>
                <a:ea typeface="+mn-ea"/>
                <a:cs typeface="+mn-cs"/>
              </a:rPr>
              <a:t>President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lumMod val="50000"/>
                  </a:schemeClr>
                </a:solidFill>
                <a:effectLst/>
                <a:uLnTx/>
                <a:uFillTx/>
                <a:latin typeface="Calibri"/>
                <a:ea typeface="+mn-ea"/>
                <a:cs typeface="+mn-cs"/>
              </a:rPr>
              <a:t>CDT EHS Consulting LLC</a:t>
            </a:r>
            <a:endParaRPr lang="en-US" dirty="0">
              <a:solidFill>
                <a:schemeClr val="accent3">
                  <a:lumMod val="50000"/>
                </a:schemeClr>
              </a:solidFill>
            </a:endParaRPr>
          </a:p>
        </p:txBody>
      </p:sp>
      <p:pic>
        <p:nvPicPr>
          <p:cNvPr id="14" name="Picture 13">
            <a:extLst>
              <a:ext uri="{FF2B5EF4-FFF2-40B4-BE49-F238E27FC236}">
                <a16:creationId xmlns:a16="http://schemas.microsoft.com/office/drawing/2014/main" id="{5BE59A02-D97D-43F2-9117-4CDDA690075A}"/>
              </a:ext>
            </a:extLst>
          </p:cNvPr>
          <p:cNvPicPr>
            <a:picLocks noChangeAspect="1"/>
          </p:cNvPicPr>
          <p:nvPr/>
        </p:nvPicPr>
        <p:blipFill>
          <a:blip r:embed="rId4">
            <a:duotone>
              <a:schemeClr val="accent4">
                <a:shade val="45000"/>
                <a:satMod val="135000"/>
              </a:schemeClr>
              <a:prstClr val="white"/>
            </a:duotone>
          </a:blip>
          <a:stretch>
            <a:fillRect/>
          </a:stretch>
        </p:blipFill>
        <p:spPr>
          <a:xfrm>
            <a:off x="199852" y="5036624"/>
            <a:ext cx="4121253" cy="2700762"/>
          </a:xfrm>
          <a:prstGeom prst="rect">
            <a:avLst/>
          </a:prstGeom>
        </p:spPr>
      </p:pic>
      <p:pic>
        <p:nvPicPr>
          <p:cNvPr id="16" name="Picture 15" descr="A picture containing object, clock, plate&#10;&#10;Description automatically generated">
            <a:extLst>
              <a:ext uri="{FF2B5EF4-FFF2-40B4-BE49-F238E27FC236}">
                <a16:creationId xmlns:a16="http://schemas.microsoft.com/office/drawing/2014/main" id="{F79063B3-BCB0-4B00-9A87-3D0F8BB06419}"/>
              </a:ext>
            </a:extLst>
          </p:cNvPr>
          <p:cNvPicPr>
            <a:picLocks noChangeAspect="1"/>
          </p:cNvPicPr>
          <p:nvPr/>
        </p:nvPicPr>
        <p:blipFill>
          <a:blip r:embed="rId5"/>
          <a:stretch>
            <a:fillRect/>
          </a:stretch>
        </p:blipFill>
        <p:spPr>
          <a:xfrm>
            <a:off x="8843138" y="5747887"/>
            <a:ext cx="2483556" cy="997536"/>
          </a:xfrm>
          <a:prstGeom prst="rect">
            <a:avLst/>
          </a:prstGeom>
          <a:solidFill>
            <a:schemeClr val="bg1">
              <a:lumMod val="95000"/>
            </a:schemeClr>
          </a:solidFill>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ED4E40-CC8B-4FAB-9204-0C6D70D5023E}"/>
              </a:ext>
            </a:extLst>
          </p:cNvPr>
          <p:cNvPicPr>
            <a:picLocks noGrp="1" noChangeAspect="1"/>
          </p:cNvPicPr>
          <p:nvPr>
            <p:ph idx="1"/>
          </p:nvPr>
        </p:nvPicPr>
        <p:blipFill>
          <a:blip r:embed="rId2"/>
          <a:srcRect/>
          <a:stretch/>
        </p:blipFill>
        <p:spPr>
          <a:xfrm>
            <a:off x="3705827" y="144375"/>
            <a:ext cx="4780345" cy="6569250"/>
          </a:xfrm>
          <a:prstGeom prst="rect">
            <a:avLst/>
          </a:prstGeom>
        </p:spPr>
      </p:pic>
      <p:sp>
        <p:nvSpPr>
          <p:cNvPr id="4" name="Slide Number Placeholder 3">
            <a:extLst>
              <a:ext uri="{FF2B5EF4-FFF2-40B4-BE49-F238E27FC236}">
                <a16:creationId xmlns:a16="http://schemas.microsoft.com/office/drawing/2014/main" id="{E95604E7-8FAA-4DCE-9462-90220CD0D0E9}"/>
              </a:ext>
            </a:extLst>
          </p:cNvPr>
          <p:cNvSpPr>
            <a:spLocks noGrp="1"/>
          </p:cNvSpPr>
          <p:nvPr>
            <p:ph type="sldNum" sz="quarter" idx="11"/>
          </p:nvPr>
        </p:nvSpPr>
        <p:spPr/>
        <p:txBody>
          <a:bodyPr/>
          <a:lstStyle/>
          <a:p>
            <a:pPr algn="ctr"/>
            <a:fld id="{B67B645E-C5E5-4727-B977-D372A0AA71D9}" type="slidenum">
              <a:rPr lang="en-US" noProof="0" smtClean="0"/>
              <a:pPr algn="ctr"/>
              <a:t>10</a:t>
            </a:fld>
            <a:endParaRPr lang="en-US" noProof="0" dirty="0"/>
          </a:p>
        </p:txBody>
      </p:sp>
    </p:spTree>
    <p:extLst>
      <p:ext uri="{BB962C8B-B14F-4D97-AF65-F5344CB8AC3E}">
        <p14:creationId xmlns:p14="http://schemas.microsoft.com/office/powerpoint/2010/main" val="131454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L="0" marR="0">
              <a:spcAft>
                <a:spcPts val="800"/>
              </a:spcAft>
            </a:pPr>
            <a:r>
              <a:rPr lang="en-US" sz="3600" b="1" kern="1200" dirty="0">
                <a:solidFill>
                  <a:schemeClr val="tx2"/>
                </a:solidFill>
                <a:effectLst/>
                <a:latin typeface="+mj-lt"/>
                <a:ea typeface="+mj-ea"/>
                <a:cs typeface="+mj-cs"/>
              </a:rPr>
              <a:t>The Gender Gap</a:t>
            </a:r>
            <a:endParaRPr lang="en-US" sz="3600" kern="1200" dirty="0">
              <a:solidFill>
                <a:schemeClr val="tx2"/>
              </a:solidFill>
              <a:effectLst/>
              <a:latin typeface="+mj-lt"/>
              <a:ea typeface="+mj-ea"/>
              <a:cs typeface="+mj-cs"/>
            </a:endParaRPr>
          </a:p>
        </p:txBody>
      </p:sp>
      <p:sp>
        <p:nvSpPr>
          <p:cNvPr id="2" name="Content Placeholder 1">
            <a:extLst>
              <a:ext uri="{FF2B5EF4-FFF2-40B4-BE49-F238E27FC236}">
                <a16:creationId xmlns:a16="http://schemas.microsoft.com/office/drawing/2014/main" id="{AE3E1D9F-22C5-40D7-9E0F-C142605FDEE3}"/>
              </a:ext>
            </a:extLst>
          </p:cNvPr>
          <p:cNvSpPr>
            <a:spLocks noGrp="1"/>
          </p:cNvSpPr>
          <p:nvPr>
            <p:ph type="body" sz="quarter" idx="12"/>
          </p:nvPr>
        </p:nvSpPr>
        <p:spPr>
          <a:xfrm>
            <a:off x="5440101" y="243068"/>
            <a:ext cx="6585995" cy="5791972"/>
          </a:xfrm>
        </p:spPr>
        <p:txBody>
          <a:bodyPr vert="horz" lIns="91440" tIns="45720" rIns="91440" bIns="45720" rtlCol="0" anchor="ctr">
            <a:normAutofit/>
          </a:bodyPr>
          <a:lstStyle/>
          <a:p>
            <a:pPr marL="0" marR="0" indent="-228600">
              <a:spcBef>
                <a:spcPts val="0"/>
              </a:spcBef>
              <a:spcAft>
                <a:spcPts val="800"/>
              </a:spcAft>
            </a:pPr>
            <a:r>
              <a:rPr lang="en-US" sz="2800" dirty="0">
                <a:solidFill>
                  <a:schemeClr val="tx2"/>
                </a:solidFill>
                <a:effectLst/>
              </a:rPr>
              <a:t>Women are less likely than male peers to benefit from sponsorship, according to </a:t>
            </a:r>
            <a:r>
              <a:rPr lang="en-US" sz="2800" u="sng" dirty="0">
                <a:solidFill>
                  <a:schemeClr val="tx2"/>
                </a:solidFill>
                <a:effectLst/>
                <a:hlinkClick r:id="rId2" tooltip="The Sponsor Effect"/>
              </a:rPr>
              <a:t>The Sponsor Effect</a:t>
            </a:r>
            <a:r>
              <a:rPr lang="en-US" sz="2800" dirty="0">
                <a:solidFill>
                  <a:schemeClr val="tx2"/>
                </a:solidFill>
                <a:effectLst/>
              </a:rPr>
              <a:t> by Sylvia Ann Hewlett with Kerrie Peraino, Laura Sherbin, and Karen Sumberg who discovered that only 13% of women and 19% of men working full-time for large companies have a sponsor. </a:t>
            </a:r>
          </a:p>
          <a:p>
            <a:pPr marL="0" marR="0" indent="-228600">
              <a:spcBef>
                <a:spcPts val="0"/>
              </a:spcBef>
              <a:spcAft>
                <a:spcPts val="800"/>
              </a:spcAft>
            </a:pPr>
            <a:endParaRPr lang="en-US" sz="2800" dirty="0">
              <a:solidFill>
                <a:schemeClr val="tx2"/>
              </a:solidFill>
            </a:endParaRPr>
          </a:p>
          <a:p>
            <a:pPr marL="0" marR="0" indent="-228600">
              <a:spcBef>
                <a:spcPts val="0"/>
              </a:spcBef>
              <a:spcAft>
                <a:spcPts val="800"/>
              </a:spcAft>
            </a:pPr>
            <a:r>
              <a:rPr lang="en-US" sz="2800" dirty="0">
                <a:solidFill>
                  <a:schemeClr val="tx2"/>
                </a:solidFill>
                <a:effectLst/>
              </a:rPr>
              <a:t>So while the gap may be smaller than you’d have guessed, it’s still significant because men advance disproportionately, ultimately outnumbering women nearly two to one in top leadership positions.</a:t>
            </a:r>
          </a:p>
          <a:p>
            <a:pPr indent="-228600"/>
            <a:endParaRPr lang="en-US" dirty="0">
              <a:solidFill>
                <a:schemeClr val="tx2"/>
              </a:solidFill>
            </a:endParaRPr>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5"/>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B67B645E-C5E5-4727-B977-D372A0AA71D9}" type="slidenum">
              <a:rPr lang="en-US" sz="1200" noProof="0" smtClean="0">
                <a:solidFill>
                  <a:schemeClr val="tx1">
                    <a:tint val="75000"/>
                  </a:schemeClr>
                </a:solidFill>
              </a:rPr>
              <a:pPr algn="r">
                <a:lnSpc>
                  <a:spcPct val="90000"/>
                </a:lnSpc>
                <a:spcAft>
                  <a:spcPts val="600"/>
                </a:spcAft>
              </a:pPr>
              <a:t>11</a:t>
            </a:fld>
            <a:endParaRPr lang="en-US" sz="1200" noProof="0" dirty="0">
              <a:solidFill>
                <a:schemeClr val="tx1">
                  <a:tint val="75000"/>
                </a:schemeClr>
              </a:solidFill>
            </a:endParaRPr>
          </a:p>
        </p:txBody>
      </p:sp>
    </p:spTree>
    <p:extLst>
      <p:ext uri="{BB962C8B-B14F-4D97-AF65-F5344CB8AC3E}">
        <p14:creationId xmlns:p14="http://schemas.microsoft.com/office/powerpoint/2010/main" val="18912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29A99737-2243-42B8-AB52-52433CD62122}"/>
              </a:ext>
            </a:extLst>
          </p:cNvPr>
          <p:cNvSpPr>
            <a:spLocks noGrp="1"/>
          </p:cNvSpPr>
          <p:nvPr>
            <p:ph type="body" idx="1"/>
          </p:nvPr>
        </p:nvSpPr>
        <p:spPr>
          <a:xfrm>
            <a:off x="432000" y="969264"/>
            <a:ext cx="5913936" cy="542736"/>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many women, they identify as the "out-group" looking in.</a:t>
            </a:r>
          </a:p>
          <a:p>
            <a:endParaRPr lang="en-US" dirty="0"/>
          </a:p>
        </p:txBody>
      </p:sp>
      <p:pic>
        <p:nvPicPr>
          <p:cNvPr id="6" name="Picture 5">
            <a:extLst>
              <a:ext uri="{FF2B5EF4-FFF2-40B4-BE49-F238E27FC236}">
                <a16:creationId xmlns:a16="http://schemas.microsoft.com/office/drawing/2014/main" id="{5F4132A5-72A2-4F44-AF4D-3E63AF3F5AD8}"/>
              </a:ext>
            </a:extLst>
          </p:cNvPr>
          <p:cNvPicPr>
            <a:picLocks noChangeAspect="1"/>
          </p:cNvPicPr>
          <p:nvPr/>
        </p:nvPicPr>
        <p:blipFill rotWithShape="1">
          <a:blip r:embed="rId2"/>
          <a:srcRect l="28011" r="4752"/>
          <a:stretch/>
        </p:blipFill>
        <p:spPr>
          <a:xfrm>
            <a:off x="432000" y="1584000"/>
            <a:ext cx="5508000" cy="4608000"/>
          </a:xfrm>
          <a:prstGeom prst="rect">
            <a:avLst/>
          </a:prstGeom>
          <a:noFill/>
        </p:spPr>
      </p:pic>
      <p:sp>
        <p:nvSpPr>
          <p:cNvPr id="2" name="Content Placeholder 1">
            <a:extLst>
              <a:ext uri="{FF2B5EF4-FFF2-40B4-BE49-F238E27FC236}">
                <a16:creationId xmlns:a16="http://schemas.microsoft.com/office/drawing/2014/main" id="{AE3E1D9F-22C5-40D7-9E0F-C142605FDEE3}"/>
              </a:ext>
            </a:extLst>
          </p:cNvPr>
          <p:cNvSpPr>
            <a:spLocks noGrp="1"/>
          </p:cNvSpPr>
          <p:nvPr>
            <p:ph type="body" sz="quarter" idx="12"/>
          </p:nvPr>
        </p:nvSpPr>
        <p:spPr>
          <a:xfrm>
            <a:off x="6253200" y="1584325"/>
            <a:ext cx="5508000" cy="4606925"/>
          </a:xfrm>
        </p:spPr>
        <p:txBody>
          <a:bodyPr>
            <a:normAutofit/>
          </a:bodyPr>
          <a:lstStyle/>
          <a:p>
            <a:pPr marL="0" marR="0">
              <a:spcBef>
                <a:spcPts val="0"/>
              </a:spcBef>
              <a:spcAft>
                <a:spcPts val="800"/>
              </a:spcAft>
            </a:pPr>
            <a:r>
              <a:rPr lang="en-US" sz="1700" dirty="0">
                <a:effectLst/>
              </a:rPr>
              <a:t>Part of a solution could be via mentorships and sponsors. The difference is critical: mentors can help make introductions and give valuable advice, and sponsors often go one step (or many steps) further, leveraging their own reputation and personal capital to advocate for your success.</a:t>
            </a:r>
          </a:p>
          <a:p>
            <a:pPr marL="0" marR="0">
              <a:spcBef>
                <a:spcPts val="0"/>
              </a:spcBef>
              <a:spcAft>
                <a:spcPts val="800"/>
              </a:spcAft>
            </a:pPr>
            <a:r>
              <a:rPr lang="en-US" sz="1700" dirty="0">
                <a:effectLst/>
              </a:rPr>
              <a:t>Advancing Women in Product (AWIP) recently surveyed 600+ of its members for its </a:t>
            </a:r>
            <a:r>
              <a:rPr lang="en-US" sz="1700" u="sng" dirty="0">
                <a:effectLst/>
                <a:hlinkClick r:id="rId3"/>
              </a:rPr>
              <a:t>Future of Women Report</a:t>
            </a:r>
            <a:r>
              <a:rPr lang="en-US" sz="1700" dirty="0">
                <a:effectLst/>
              </a:rPr>
              <a:t> and one major theme among respondents that occurred was, “How do I find sponsors who are willing to spend their personal capital on me?” In more technical fields, participants wanted to know, “How do I find female sponsors in male-dominated organizations?”</a:t>
            </a:r>
          </a:p>
          <a:p>
            <a:pPr marL="0" marR="0">
              <a:spcBef>
                <a:spcPts val="0"/>
              </a:spcBef>
              <a:spcAft>
                <a:spcPts val="800"/>
              </a:spcAft>
            </a:pPr>
            <a:r>
              <a:rPr lang="en-US" sz="1700" dirty="0">
                <a:effectLst/>
              </a:rPr>
              <a:t>The majority of Fortune 500 executives are men; according to a recent </a:t>
            </a:r>
            <a:r>
              <a:rPr lang="en-US" sz="1700" u="sng" dirty="0">
                <a:effectLst/>
                <a:hlinkClick r:id="rId4"/>
              </a:rPr>
              <a:t>Fortune article,</a:t>
            </a:r>
            <a:r>
              <a:rPr lang="en-US" sz="1700" dirty="0">
                <a:effectLst/>
              </a:rPr>
              <a:t> women are the chief executives of just 4.8% of the most profitable companies in the US. With such a stark contrast, what can be done to address the leadership gap? </a:t>
            </a:r>
          </a:p>
          <a:p>
            <a:endParaRPr lang="en-US" sz="1700" dirty="0"/>
          </a:p>
        </p:txBody>
      </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432000" y="432000"/>
            <a:ext cx="11329200" cy="432000"/>
          </a:xfrm>
        </p:spPr>
        <p:txBody>
          <a:bodyPr anchor="ctr">
            <a:normAutofit/>
          </a:bodyPr>
          <a:lstStyle/>
          <a:p>
            <a:pPr marL="0" marR="0">
              <a:spcBef>
                <a:spcPts val="0"/>
              </a:spcBef>
              <a:spcAft>
                <a:spcPts val="800"/>
              </a:spcAft>
            </a:pPr>
            <a:r>
              <a:rPr lang="en-US" sz="3000" b="1" dirty="0">
                <a:effectLst/>
              </a:rPr>
              <a:t>The Gender Gap</a:t>
            </a:r>
            <a:endParaRPr lang="en-US" sz="3000" dirty="0">
              <a:effectLst/>
            </a:endParaRPr>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5"/>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12</a:t>
            </a:fld>
            <a:endParaRPr lang="en-US" noProof="0" dirty="0"/>
          </a:p>
        </p:txBody>
      </p:sp>
    </p:spTree>
    <p:extLst>
      <p:ext uri="{BB962C8B-B14F-4D97-AF65-F5344CB8AC3E}">
        <p14:creationId xmlns:p14="http://schemas.microsoft.com/office/powerpoint/2010/main" val="232441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L="0" marR="0">
              <a:spcAft>
                <a:spcPts val="800"/>
              </a:spcAft>
            </a:pPr>
            <a:r>
              <a:rPr lang="en-US" sz="3600" dirty="0">
                <a:solidFill>
                  <a:schemeClr val="tx2"/>
                </a:solidFill>
              </a:rPr>
              <a:t>Over mentored</a:t>
            </a:r>
            <a:br>
              <a:rPr lang="en-US" sz="3600" dirty="0">
                <a:solidFill>
                  <a:schemeClr val="tx2"/>
                </a:solidFill>
              </a:rPr>
            </a:br>
            <a:r>
              <a:rPr lang="en-US" sz="3600" dirty="0">
                <a:solidFill>
                  <a:schemeClr val="tx2"/>
                </a:solidFill>
              </a:rPr>
              <a:t>Under sponsored</a:t>
            </a:r>
            <a:endParaRPr lang="en-US" sz="3600" kern="1200" dirty="0">
              <a:solidFill>
                <a:schemeClr val="tx2"/>
              </a:solidFill>
              <a:effectLst/>
              <a:latin typeface="+mj-lt"/>
              <a:ea typeface="+mj-ea"/>
              <a:cs typeface="+mj-cs"/>
            </a:endParaRPr>
          </a:p>
        </p:txBody>
      </p:sp>
      <p:sp>
        <p:nvSpPr>
          <p:cNvPr id="2" name="Content Placeholder 1">
            <a:extLst>
              <a:ext uri="{FF2B5EF4-FFF2-40B4-BE49-F238E27FC236}">
                <a16:creationId xmlns:a16="http://schemas.microsoft.com/office/drawing/2014/main" id="{AE3E1D9F-22C5-40D7-9E0F-C142605FDEE3}"/>
              </a:ext>
            </a:extLst>
          </p:cNvPr>
          <p:cNvSpPr>
            <a:spLocks noGrp="1"/>
          </p:cNvSpPr>
          <p:nvPr>
            <p:ph type="body" sz="quarter" idx="12"/>
          </p:nvPr>
        </p:nvSpPr>
        <p:spPr>
          <a:xfrm>
            <a:off x="5440101" y="243068"/>
            <a:ext cx="6585995" cy="6614932"/>
          </a:xfrm>
        </p:spPr>
        <p:txBody>
          <a:bodyPr vert="horz" lIns="91440" tIns="45720" rIns="91440" bIns="45720" rtlCol="0" anchor="ctr">
            <a:normAutofit/>
          </a:bodyPr>
          <a:lstStyle/>
          <a:p>
            <a:pPr marL="276225"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H</a:t>
            </a:r>
            <a:r>
              <a:rPr lang="en-US" sz="2000" dirty="0">
                <a:effectLst/>
                <a:latin typeface="Calibri" panose="020F0502020204030204" pitchFamily="34" charset="0"/>
                <a:ea typeface="Calibri" panose="020F0502020204030204" pitchFamily="34" charset="0"/>
                <a:cs typeface="Times New Roman" panose="02020603050405020304" pitchFamily="18" charset="0"/>
              </a:rPr>
              <a:t>igh-potential women are over mentored and under sponsored relative to their male peers—and that they are not advancing in their organizations.</a:t>
            </a:r>
          </a:p>
          <a:p>
            <a:pPr marL="276225"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Sponsors are influential leaders who can open the door to new career opportunities, like promotions and coveted assignments. Mentors guide you as you navigate everyday hurdles in the workplace. While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mentors help you </a:t>
            </a:r>
            <a:r>
              <a:rPr lang="en-US" sz="2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skill up</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sponsors help you </a:t>
            </a:r>
            <a:r>
              <a:rPr lang="en-US" sz="2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move</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n-US" sz="2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up</a:t>
            </a:r>
            <a:r>
              <a:rPr lang="en-US" sz="20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f you don’t currently have a sponsor, consider:</a:t>
            </a:r>
          </a:p>
          <a:p>
            <a:pPr marL="276225"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you a high-potential woman who is over mentored and under sponsored?</a:t>
            </a:r>
          </a:p>
          <a:p>
            <a:pPr marL="276225"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you less likely than your male peers to have a sponsor?</a:t>
            </a:r>
          </a:p>
          <a:p>
            <a:pPr marL="342900" indent="-34290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so, what impact would it have on your career if you enlisted the support of one or more influential sponsors?</a:t>
            </a:r>
          </a:p>
          <a:p>
            <a:pPr marL="38100" indent="0">
              <a:buNone/>
            </a:pPr>
            <a:endParaRPr lang="en-US" dirty="0">
              <a:solidFill>
                <a:schemeClr val="tx2"/>
              </a:solidFill>
            </a:endParaRPr>
          </a:p>
        </p:txBody>
      </p:sp>
    </p:spTree>
    <p:extLst>
      <p:ext uri="{BB962C8B-B14F-4D97-AF65-F5344CB8AC3E}">
        <p14:creationId xmlns:p14="http://schemas.microsoft.com/office/powerpoint/2010/main" val="74996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E1D9F-22C5-40D7-9E0F-C142605FDEE3}"/>
              </a:ext>
            </a:extLst>
          </p:cNvPr>
          <p:cNvSpPr>
            <a:spLocks noGrp="1"/>
          </p:cNvSpPr>
          <p:nvPr>
            <p:ph idx="1"/>
          </p:nvPr>
        </p:nvSpPr>
        <p:spPr>
          <a:xfrm>
            <a:off x="4546800" y="184579"/>
            <a:ext cx="7214199" cy="6200844"/>
          </a:xfrm>
        </p:spPr>
        <p:txBody>
          <a:bodyPr>
            <a:normAutofit fontScale="925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Professor Herminia Ibarra of the London Business School, who specializes in organizational behavior and dynamics, corroborates this phenomenon in her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article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Harvard Business Review. She states that </a:t>
            </a: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“Ensuring that women get the sponsorship they need to move up has proved elusive for most organizations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instances of upward mobility can be directly traced back to sponsorship, and as the 2019 Future of Women study discovered: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respondents who had a sponsor achieved higher titles and incomes than those without 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2016 McKinsey Women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shed light on why the glass ceiling exists for women. In many large companies, as professionals advance, two tracks quickly emerge: one, responsible for overall business performance and revenue, and the other, responsible for specific aspects of the business that require specialized knowledge.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The study found that more women, once they moved beyond upper-middle management, compared to men gravitate away from the first track and more towards the latter.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many growth-stage companies or Fortune 500 stalwarts, managing business performance or owning a P&amp;L is a rite of passage to the upper echelons of senior leadership. While there may not be one root cause for this trend, one datapoint uncovered in the AWIP Future of Women Study was that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respondents centered their challenges around having their voices heard. </a:t>
            </a:r>
          </a:p>
          <a:p>
            <a:pPr marL="0" indent="0">
              <a:buNone/>
            </a:pPr>
            <a:endParaRPr lang="en-US" dirty="0"/>
          </a:p>
        </p:txBody>
      </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360000" y="359999"/>
            <a:ext cx="4186800" cy="3400227"/>
          </a:xfrm>
        </p:spPr>
        <p:txBody>
          <a:bodyPr anchor="b">
            <a:norm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Creating Upward Mobility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14</a:t>
            </a:fld>
            <a:endParaRPr lang="en-US" noProof="0" dirty="0"/>
          </a:p>
        </p:txBody>
      </p:sp>
    </p:spTree>
    <p:extLst>
      <p:ext uri="{BB962C8B-B14F-4D97-AF65-F5344CB8AC3E}">
        <p14:creationId xmlns:p14="http://schemas.microsoft.com/office/powerpoint/2010/main" val="245232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E1D9F-22C5-40D7-9E0F-C142605FDEE3}"/>
              </a:ext>
            </a:extLst>
          </p:cNvPr>
          <p:cNvSpPr>
            <a:spLocks noGrp="1"/>
          </p:cNvSpPr>
          <p:nvPr>
            <p:ph idx="1"/>
          </p:nvPr>
        </p:nvSpPr>
        <p:spPr>
          <a:xfrm>
            <a:off x="4546800" y="472578"/>
            <a:ext cx="7214199" cy="6200844"/>
          </a:xfrm>
        </p:spPr>
        <p:txBody>
          <a:bodyPr>
            <a:normAutofit fontScale="92500" lnSpcReduction="10000"/>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One of the most salient takeaways from Ibarra’s article is the impact of sponsors on a professional’s career arc. </a:t>
            </a:r>
            <a:r>
              <a:rPr lang="en-US" sz="2000" b="1" i="1" u="sng" dirty="0">
                <a:effectLst/>
                <a:latin typeface="Calibri" panose="020F0502020204030204" pitchFamily="34" charset="0"/>
                <a:ea typeface="Calibri" panose="020F0502020204030204" pitchFamily="34" charset="0"/>
                <a:cs typeface="Times New Roman" panose="02020603050405020304" pitchFamily="18" charset="0"/>
              </a:rPr>
              <a:t>“While a mentor is someone who has the knowledge and will share it with you, a sponsor is a person who has power and will use it for you,'' </a:t>
            </a:r>
            <a:r>
              <a:rPr lang="en-US" sz="2000" dirty="0">
                <a:effectLst/>
                <a:latin typeface="Calibri" panose="020F0502020204030204" pitchFamily="34" charset="0"/>
                <a:ea typeface="Calibri" panose="020F0502020204030204" pitchFamily="34" charset="0"/>
                <a:cs typeface="Times New Roman" panose="02020603050405020304" pitchFamily="18" charset="0"/>
              </a:rPr>
              <a:t>says Ibarra. So then why are there so many mentoring programs for women and not sponsorships?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outcomes were astounding: according to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McKinsey study, even though companies were assigning more women than men a formal mentor in the organization, women were less likely to have had a senior leader outside their direct chain of management sponsor upward mobility in their career. </a:t>
            </a:r>
            <a:r>
              <a:rPr lang="en-US" sz="2000" dirty="0">
                <a:effectLst/>
                <a:latin typeface="Calibri" panose="020F0502020204030204" pitchFamily="34" charset="0"/>
                <a:ea typeface="Calibri" panose="020F0502020204030204" pitchFamily="34" charset="0"/>
                <a:cs typeface="Times New Roman" panose="02020603050405020304" pitchFamily="18" charset="0"/>
              </a:rPr>
              <a:t>Without delving into the efficacy of mentorship, sponsorship (or the building of a close professional relationship) clearly has a pronounced impact on the career arc of the proteges. </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And because sponsorship is highly dependent on the personal relationship between the protege and the sponsor,  company mandates can be ineffective. </a:t>
            </a:r>
            <a:r>
              <a:rPr lang="en-US" sz="2000" dirty="0">
                <a:effectLst/>
                <a:latin typeface="Calibri" panose="020F0502020204030204" pitchFamily="34" charset="0"/>
                <a:ea typeface="Calibri" panose="020F0502020204030204" pitchFamily="34" charset="0"/>
                <a:cs typeface="Times New Roman" panose="02020603050405020304" pitchFamily="18" charset="0"/>
              </a:rPr>
              <a:t>While it can be relatively straightforward to create official mentoring programs, how do you ask senior executives to spend their personal capital by recommending someone?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The key, Ibarra alludes, is to not paint sponsorship in a binary light; rather it is a spectrum:</a:t>
            </a:r>
          </a:p>
          <a:p>
            <a:pPr marL="0" indent="0">
              <a:buNone/>
            </a:pPr>
            <a:endParaRPr lang="en-US" dirty="0"/>
          </a:p>
        </p:txBody>
      </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360000" y="359999"/>
            <a:ext cx="4186800" cy="3400227"/>
          </a:xfrm>
        </p:spPr>
        <p:txBody>
          <a:bodyPr anchor="b">
            <a:norm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Creating Upward Mobility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15</a:t>
            </a:fld>
            <a:endParaRPr lang="en-US" noProof="0" dirty="0"/>
          </a:p>
        </p:txBody>
      </p:sp>
    </p:spTree>
    <p:extLst>
      <p:ext uri="{BB962C8B-B14F-4D97-AF65-F5344CB8AC3E}">
        <p14:creationId xmlns:p14="http://schemas.microsoft.com/office/powerpoint/2010/main" val="429445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ED4E40-CC8B-4FAB-9204-0C6D70D5023E}"/>
              </a:ext>
            </a:extLst>
          </p:cNvPr>
          <p:cNvPicPr>
            <a:picLocks noGrp="1" noChangeAspect="1"/>
          </p:cNvPicPr>
          <p:nvPr>
            <p:ph idx="1"/>
          </p:nvPr>
        </p:nvPicPr>
        <p:blipFill>
          <a:blip r:embed="rId2"/>
          <a:stretch>
            <a:fillRect/>
          </a:stretch>
        </p:blipFill>
        <p:spPr>
          <a:xfrm>
            <a:off x="3810000" y="263324"/>
            <a:ext cx="4572000" cy="6331352"/>
          </a:xfrm>
          <a:prstGeom prst="rect">
            <a:avLst/>
          </a:prstGeom>
        </p:spPr>
      </p:pic>
      <p:sp>
        <p:nvSpPr>
          <p:cNvPr id="4" name="Slide Number Placeholder 3">
            <a:extLst>
              <a:ext uri="{FF2B5EF4-FFF2-40B4-BE49-F238E27FC236}">
                <a16:creationId xmlns:a16="http://schemas.microsoft.com/office/drawing/2014/main" id="{E95604E7-8FAA-4DCE-9462-90220CD0D0E9}"/>
              </a:ext>
            </a:extLst>
          </p:cNvPr>
          <p:cNvSpPr>
            <a:spLocks noGrp="1"/>
          </p:cNvSpPr>
          <p:nvPr>
            <p:ph type="sldNum" sz="quarter" idx="11"/>
          </p:nvPr>
        </p:nvSpPr>
        <p:spPr/>
        <p:txBody>
          <a:bodyPr/>
          <a:lstStyle/>
          <a:p>
            <a:pPr algn="ctr"/>
            <a:fld id="{B67B645E-C5E5-4727-B977-D372A0AA71D9}" type="slidenum">
              <a:rPr lang="en-US" noProof="0" smtClean="0"/>
              <a:pPr algn="ctr"/>
              <a:t>16</a:t>
            </a:fld>
            <a:endParaRPr lang="en-US" noProof="0" dirty="0"/>
          </a:p>
        </p:txBody>
      </p:sp>
    </p:spTree>
    <p:extLst>
      <p:ext uri="{BB962C8B-B14F-4D97-AF65-F5344CB8AC3E}">
        <p14:creationId xmlns:p14="http://schemas.microsoft.com/office/powerpoint/2010/main" val="295619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7A17341C-34D6-4A9C-B842-3C996F559FC2}"/>
              </a:ext>
            </a:extLst>
          </p:cNvPr>
          <p:cNvPicPr>
            <a:picLocks noChangeAspect="1"/>
          </p:cNvPicPr>
          <p:nvPr/>
        </p:nvPicPr>
        <p:blipFill rotWithShape="1">
          <a:blip r:embed="rId2"/>
          <a:srcRect t="915" r="-2" b="913"/>
          <a:stretch/>
        </p:blipFill>
        <p:spPr>
          <a:xfrm>
            <a:off x="5081286" y="359999"/>
            <a:ext cx="6679713" cy="5764939"/>
          </a:xfrm>
          <a:prstGeom prst="rect">
            <a:avLst/>
          </a:prstGeom>
          <a:noFill/>
        </p:spPr>
      </p:pic>
      <p:sp>
        <p:nvSpPr>
          <p:cNvPr id="2" name="Content Placeholder 1">
            <a:extLst>
              <a:ext uri="{FF2B5EF4-FFF2-40B4-BE49-F238E27FC236}">
                <a16:creationId xmlns:a16="http://schemas.microsoft.com/office/drawing/2014/main" id="{F0DADDA1-99D7-4D23-A785-F67BC4A65E0A}"/>
              </a:ext>
            </a:extLst>
          </p:cNvPr>
          <p:cNvSpPr>
            <a:spLocks noGrp="1"/>
          </p:cNvSpPr>
          <p:nvPr>
            <p:ph type="body" sz="half" idx="2"/>
          </p:nvPr>
        </p:nvSpPr>
        <p:spPr>
          <a:xfrm>
            <a:off x="360000" y="1342663"/>
            <a:ext cx="4721286" cy="4782275"/>
          </a:xfrm>
        </p:spPr>
        <p:txBody>
          <a:bodyPr vert="horz" lIns="91440" tIns="45720" rIns="91440" bIns="45720" rtlCol="0">
            <a:normAutofit fontScale="92500"/>
          </a:bodyPr>
          <a:lstStyle/>
          <a:p>
            <a:pPr marL="276225" lvl="1" indent="-228600">
              <a:spcBef>
                <a:spcPts val="0"/>
              </a:spcBef>
              <a:spcAft>
                <a:spcPts val="800"/>
              </a:spcAft>
            </a:pPr>
            <a:r>
              <a:rPr lang="en-US" sz="2600" b="1" dirty="0">
                <a:effectLst/>
              </a:rPr>
              <a:t>Who makes pay, promotion or project assignment decisions that affect you/your employee?</a:t>
            </a:r>
          </a:p>
          <a:p>
            <a:pPr marL="47625" lvl="1" indent="-228600">
              <a:spcBef>
                <a:spcPts val="0"/>
              </a:spcBef>
              <a:spcAft>
                <a:spcPts val="800"/>
              </a:spcAft>
            </a:pPr>
            <a:endParaRPr lang="en-US" sz="2600" b="1" dirty="0">
              <a:effectLst/>
            </a:endParaRPr>
          </a:p>
          <a:p>
            <a:pPr marL="276225" lvl="1" indent="-228600">
              <a:spcBef>
                <a:spcPts val="0"/>
              </a:spcBef>
              <a:spcAft>
                <a:spcPts val="800"/>
              </a:spcAft>
            </a:pPr>
            <a:r>
              <a:rPr lang="en-US" sz="2600" b="1" dirty="0">
                <a:effectLst/>
              </a:rPr>
              <a:t>Which senior leaders could benefit from you/your employee’s career advancement?</a:t>
            </a:r>
          </a:p>
          <a:p>
            <a:pPr marL="47625" lvl="1" indent="-228600">
              <a:spcBef>
                <a:spcPts val="0"/>
              </a:spcBef>
              <a:spcAft>
                <a:spcPts val="800"/>
              </a:spcAft>
            </a:pPr>
            <a:endParaRPr lang="en-US" sz="2600" b="1" dirty="0">
              <a:effectLst/>
            </a:endParaRPr>
          </a:p>
          <a:p>
            <a:pPr marL="276225" lvl="1" indent="-228600">
              <a:spcBef>
                <a:spcPts val="0"/>
              </a:spcBef>
              <a:spcAft>
                <a:spcPts val="800"/>
              </a:spcAft>
            </a:pPr>
            <a:r>
              <a:rPr lang="en-US" sz="2600" b="1" dirty="0">
                <a:effectLst/>
              </a:rPr>
              <a:t>Which senior leader has a network or platform most equipped to help you/your employee advance in their career?</a:t>
            </a:r>
          </a:p>
          <a:p>
            <a:pPr indent="-228600"/>
            <a:endParaRPr lang="en-US" sz="1200" dirty="0"/>
          </a:p>
        </p:txBody>
      </p:sp>
      <p:sp>
        <p:nvSpPr>
          <p:cNvPr id="3" name="Title 2">
            <a:extLst>
              <a:ext uri="{FF2B5EF4-FFF2-40B4-BE49-F238E27FC236}">
                <a16:creationId xmlns:a16="http://schemas.microsoft.com/office/drawing/2014/main" id="{5BAD6CF7-0A4D-4A28-B76C-42E3B52DC1E8}"/>
              </a:ext>
            </a:extLst>
          </p:cNvPr>
          <p:cNvSpPr>
            <a:spLocks noGrp="1"/>
          </p:cNvSpPr>
          <p:nvPr>
            <p:ph type="title"/>
          </p:nvPr>
        </p:nvSpPr>
        <p:spPr>
          <a:xfrm>
            <a:off x="360000" y="359999"/>
            <a:ext cx="4186800" cy="1225733"/>
          </a:xfrm>
        </p:spPr>
        <p:txBody>
          <a:bodyPr vert="horz" lIns="91440" tIns="45720" rIns="91440" bIns="45720" rtlCol="0" anchor="b">
            <a:normAutofit/>
          </a:bodyPr>
          <a:lstStyle/>
          <a:p>
            <a:r>
              <a:rPr lang="en-US" dirty="0"/>
              <a:t>Potential Sponsors</a:t>
            </a:r>
            <a:br>
              <a:rPr lang="en-US" dirty="0"/>
            </a:br>
            <a:endParaRPr lang="en-US" dirty="0"/>
          </a:p>
        </p:txBody>
      </p:sp>
      <p:sp>
        <p:nvSpPr>
          <p:cNvPr id="31" name="Slide Number Placeholder 4">
            <a:extLst>
              <a:ext uri="{FF2B5EF4-FFF2-40B4-BE49-F238E27FC236}">
                <a16:creationId xmlns:a16="http://schemas.microsoft.com/office/drawing/2014/main" id="{28268087-9A1A-4023-8042-4978086F10F3}"/>
              </a:ext>
            </a:extLst>
          </p:cNvPr>
          <p:cNvSpPr>
            <a:spLocks noGrp="1"/>
          </p:cNvSpPr>
          <p:nvPr>
            <p:ph type="sldNum" sz="quarter" idx="11"/>
          </p:nvPr>
        </p:nvSpPr>
        <p:spPr>
          <a:xfrm>
            <a:off x="11728948" y="6385422"/>
            <a:ext cx="288000" cy="288000"/>
          </a:xfrm>
        </p:spPr>
        <p:txBody>
          <a:bodyPr/>
          <a:lstStyle/>
          <a:p>
            <a:pPr algn="ctr">
              <a:spcAft>
                <a:spcPts val="600"/>
              </a:spcAft>
            </a:pPr>
            <a:fld id="{B67B645E-C5E5-4727-B977-D372A0AA71D9}" type="slidenum">
              <a:rPr lang="en-US" noProof="0" smtClean="0"/>
              <a:pPr algn="ctr">
                <a:spcAft>
                  <a:spcPts val="600"/>
                </a:spcAft>
              </a:pPr>
              <a:t>17</a:t>
            </a:fld>
            <a:endParaRPr lang="en-US" noProof="0" dirty="0"/>
          </a:p>
        </p:txBody>
      </p:sp>
    </p:spTree>
    <p:extLst>
      <p:ext uri="{BB962C8B-B14F-4D97-AF65-F5344CB8AC3E}">
        <p14:creationId xmlns:p14="http://schemas.microsoft.com/office/powerpoint/2010/main" val="116218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E3B25-A3BA-4518-B5D0-5260566FACC2}"/>
              </a:ext>
            </a:extLst>
          </p:cNvPr>
          <p:cNvSpPr>
            <a:spLocks noGrp="1"/>
          </p:cNvSpPr>
          <p:nvPr>
            <p:ph type="title"/>
          </p:nvPr>
        </p:nvSpPr>
        <p:spPr>
          <a:xfrm>
            <a:off x="360000" y="359999"/>
            <a:ext cx="4186800" cy="3400227"/>
          </a:xfrm>
        </p:spPr>
        <p:txBody>
          <a:bodyPr anchor="b">
            <a:normAutofit/>
          </a:bodyPr>
          <a:lstStyle/>
          <a:p>
            <a:r>
              <a:rPr lang="en-US" dirty="0"/>
              <a:t>How to spot potential Sponsors</a:t>
            </a:r>
          </a:p>
        </p:txBody>
      </p:sp>
      <p:sp>
        <p:nvSpPr>
          <p:cNvPr id="4" name="Slide Number Placeholder 3">
            <a:extLst>
              <a:ext uri="{FF2B5EF4-FFF2-40B4-BE49-F238E27FC236}">
                <a16:creationId xmlns:a16="http://schemas.microsoft.com/office/drawing/2014/main" id="{51B31C75-83FD-41A9-9968-73DB634E832C}"/>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18</a:t>
            </a:fld>
            <a:endParaRPr lang="en-US" noProof="0" dirty="0"/>
          </a:p>
        </p:txBody>
      </p:sp>
      <p:graphicFrame>
        <p:nvGraphicFramePr>
          <p:cNvPr id="6" name="Content Placeholder 1">
            <a:extLst>
              <a:ext uri="{FF2B5EF4-FFF2-40B4-BE49-F238E27FC236}">
                <a16:creationId xmlns:a16="http://schemas.microsoft.com/office/drawing/2014/main" id="{FAC02626-E6B5-4B48-99EA-2B33B419F525}"/>
              </a:ext>
            </a:extLst>
          </p:cNvPr>
          <p:cNvGraphicFramePr>
            <a:graphicFrameLocks noGrp="1"/>
          </p:cNvGraphicFramePr>
          <p:nvPr>
            <p:ph idx="1"/>
            <p:extLst>
              <p:ext uri="{D42A27DB-BD31-4B8C-83A1-F6EECF244321}">
                <p14:modId xmlns:p14="http://schemas.microsoft.com/office/powerpoint/2010/main" val="1138413367"/>
              </p:ext>
            </p:extLst>
          </p:nvPr>
        </p:nvGraphicFramePr>
        <p:xfrm>
          <a:off x="4213186" y="1"/>
          <a:ext cx="7547814" cy="649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88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97C0A4E-F3DB-4ED7-9A1D-6AAC978EA5F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solidFill>
                  <a:schemeClr val="tx1"/>
                </a:solidFill>
              </a:rPr>
              <a:t>How do you get a sponsor? </a:t>
            </a:r>
          </a:p>
        </p:txBody>
      </p:sp>
      <p:grpSp>
        <p:nvGrpSpPr>
          <p:cNvPr id="19"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BE5BACFB-91FD-4ECA-ABA2-AD0196DD0F11}"/>
              </a:ext>
            </a:extLst>
          </p:cNvPr>
          <p:cNvSpPr>
            <a:spLocks noGrp="1"/>
          </p:cNvSpPr>
          <p:nvPr>
            <p:ph idx="1"/>
          </p:nvPr>
        </p:nvSpPr>
        <p:spPr>
          <a:xfrm>
            <a:off x="590719" y="2330505"/>
            <a:ext cx="4559425" cy="3979585"/>
          </a:xfrm>
        </p:spPr>
        <p:txBody>
          <a:bodyPr vert="horz" lIns="91440" tIns="45720" rIns="91440" bIns="45720" rtlCol="0" anchor="ctr">
            <a:normAutofit/>
          </a:bodyPr>
          <a:lstStyle/>
          <a:p>
            <a:pPr indent="-228600"/>
            <a:r>
              <a:rPr lang="en-US" sz="3200" dirty="0">
                <a:solidFill>
                  <a:schemeClr val="tx1"/>
                </a:solidFill>
                <a:effectLst/>
              </a:rPr>
              <a:t>Well, the catch is, </a:t>
            </a:r>
            <a:r>
              <a:rPr lang="en-US" sz="3200" u="sng" dirty="0">
                <a:solidFill>
                  <a:schemeClr val="tx1"/>
                </a:solidFill>
                <a:effectLst/>
                <a:hlinkClick r:id="rId2"/>
              </a:rPr>
              <a:t>that’s not how it typically works</a:t>
            </a:r>
            <a:r>
              <a:rPr lang="en-US" sz="3200" dirty="0">
                <a:solidFill>
                  <a:schemeClr val="tx1"/>
                </a:solidFill>
                <a:effectLst/>
              </a:rPr>
              <a:t>—you don’t get to choose the sponsor; the sponsor almost always chooses you.</a:t>
            </a:r>
          </a:p>
          <a:p>
            <a:pPr indent="-228600"/>
            <a:endParaRPr lang="en-US" sz="2000" dirty="0">
              <a:solidFill>
                <a:schemeClr val="tx1"/>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70A72CC-FB6A-414D-9B66-4F22A565D8F8}"/>
              </a:ext>
            </a:extLst>
          </p:cNvPr>
          <p:cNvPicPr>
            <a:picLocks noChangeAspect="1"/>
          </p:cNvPicPr>
          <p:nvPr/>
        </p:nvPicPr>
        <p:blipFill rotWithShape="1">
          <a:blip r:embed="rId3"/>
          <a:srcRect l="22631"/>
          <a:stretch/>
        </p:blipFill>
        <p:spPr>
          <a:xfrm>
            <a:off x="5977788" y="799352"/>
            <a:ext cx="5425410" cy="5259296"/>
          </a:xfrm>
          <a:prstGeom prst="rect">
            <a:avLst/>
          </a:prstGeom>
        </p:spPr>
      </p:pic>
      <p:sp>
        <p:nvSpPr>
          <p:cNvPr id="4" name="Slide Number Placeholder 3">
            <a:extLst>
              <a:ext uri="{FF2B5EF4-FFF2-40B4-BE49-F238E27FC236}">
                <a16:creationId xmlns:a16="http://schemas.microsoft.com/office/drawing/2014/main" id="{69D98FB6-717F-45FF-8397-2FFA368EDBD2}"/>
              </a:ext>
            </a:extLst>
          </p:cNvPr>
          <p:cNvSpPr>
            <a:spLocks noGrp="1"/>
          </p:cNvSpPr>
          <p:nvPr>
            <p:ph type="sldNum" sz="quarter" idx="11"/>
          </p:nvPr>
        </p:nvSpPr>
        <p:spPr>
          <a:xfrm>
            <a:off x="9385070" y="6492240"/>
            <a:ext cx="1055716" cy="365125"/>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smtClean="0">
                <a:solidFill>
                  <a:prstClr val="black">
                    <a:tint val="75000"/>
                  </a:prstClr>
                </a:solidFill>
                <a:latin typeface="Calibri" panose="020F0502020204030204"/>
              </a:rPr>
              <a:pPr algn="r">
                <a:lnSpc>
                  <a:spcPct val="90000"/>
                </a:lnSpc>
                <a:spcAft>
                  <a:spcPts val="600"/>
                </a:spcAft>
                <a:defRPr/>
              </a:pPr>
              <a:t>19</a:t>
            </a:fld>
            <a:endParaRPr lang="en-US" sz="1200" b="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2274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171062" y="2493096"/>
            <a:ext cx="4099187" cy="3004934"/>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EQUIPPING THE NEXT GENERATION FOR LEADERSHIP POSITIONS in EHS:</a:t>
            </a:r>
            <a:endParaRPr lang="en-US" dirty="0"/>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6192456" y="5809061"/>
            <a:ext cx="5077793" cy="1048939"/>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Sponsorship vs. Mentorship</a:t>
            </a:r>
            <a:endParaRPr lang="en-US" sz="2800" dirty="0"/>
          </a:p>
        </p:txBody>
      </p:sp>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val="1"/>
              </a:ext>
            </a:extLst>
          </p:cNvPr>
          <p:cNvSpPr/>
          <p:nvPr/>
        </p:nvSpPr>
        <p:spPr>
          <a:xfrm rot="10800000">
            <a:off x="9989240" y="-15837"/>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5" name="Picture 4">
            <a:extLst>
              <a:ext uri="{FF2B5EF4-FFF2-40B4-BE49-F238E27FC236}">
                <a16:creationId xmlns:a16="http://schemas.microsoft.com/office/drawing/2014/main" id="{D1E5548D-EE0F-4477-8AFA-102D7284ECA6}"/>
              </a:ext>
            </a:extLst>
          </p:cNvPr>
          <p:cNvPicPr>
            <a:picLocks noChangeAspect="1"/>
          </p:cNvPicPr>
          <p:nvPr/>
        </p:nvPicPr>
        <p:blipFill>
          <a:blip r:embed="rId3">
            <a:duotone>
              <a:schemeClr val="accent3">
                <a:shade val="45000"/>
                <a:satMod val="135000"/>
              </a:schemeClr>
              <a:prstClr val="white"/>
            </a:duotone>
          </a:blip>
          <a:stretch>
            <a:fillRect/>
          </a:stretch>
        </p:blipFill>
        <p:spPr>
          <a:xfrm>
            <a:off x="9921297" y="-326869"/>
            <a:ext cx="4121253" cy="2700762"/>
          </a:xfrm>
          <a:prstGeom prst="rect">
            <a:avLst/>
          </a:prstGeom>
          <a:noFill/>
        </p:spPr>
      </p:pic>
      <p:pic>
        <p:nvPicPr>
          <p:cNvPr id="6" name="Picture 5">
            <a:extLst>
              <a:ext uri="{FF2B5EF4-FFF2-40B4-BE49-F238E27FC236}">
                <a16:creationId xmlns:a16="http://schemas.microsoft.com/office/drawing/2014/main" id="{456A5B4A-6CB3-4AE4-B3A0-392A4DF04C3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50" b="89877" l="7487" r="89949">
                        <a14:foregroundMark x1="12457" y1="63434" x2="10269" y2="66404"/>
                        <a14:foregroundMark x1="8856" y1="72635" x2="11795" y2="78659"/>
                        <a14:foregroundMark x1="7487" y1="77565" x2="7821" y2="74171"/>
                        <a14:foregroundMark x1="71179" y1="34610" x2="79179" y2="36115"/>
                        <a14:foregroundMark x1="79179" y1="36115" x2="80103" y2="43228"/>
                        <a14:backgroundMark x1="14154" y1="62244" x2="11795" y2="61970"/>
                        <a14:backgroundMark x1="7487" y1="67442" x2="7487" y2="69494"/>
                        <a14:backgroundMark x1="6769" y1="77291" x2="7282" y2="69083"/>
                        <a14:backgroundMark x1="6872" y1="74008" x2="7692" y2="68810"/>
                        <a14:backgroundMark x1="7282" y1="68810" x2="7282" y2="71135"/>
                        <a14:backgroundMark x1="22667" y1="59918" x2="38667" y2="62791"/>
                        <a14:backgroundMark x1="38667" y1="62791" x2="63795" y2="60739"/>
                        <a14:backgroundMark x1="63795" y1="60739" x2="65538" y2="63338"/>
                        <a14:backgroundMark x1="83077" y1="51163" x2="83077" y2="51163"/>
                        <a14:backgroundMark x1="44103" y1="16142" x2="44103" y2="17784"/>
                        <a14:backgroundMark x1="62051" y1="25718" x2="64923" y2="33789"/>
                        <a14:backgroundMark x1="8718" y1="63201" x2="6359" y2="73598"/>
                        <a14:backgroundMark x1="6359" y1="73598" x2="6359" y2="73598"/>
                        <a14:backgroundMark x1="89333" y1="76197" x2="87590" y2="65663"/>
                        <a14:backgroundMark x1="87590" y1="65663" x2="86769" y2="64706"/>
                        <a14:backgroundMark x1="82872" y1="45007" x2="81744" y2="38304"/>
                      </a14:backgroundRemoval>
                    </a14:imgEffect>
                  </a14:imgLayer>
                </a14:imgProps>
              </a:ext>
            </a:extLst>
          </a:blip>
          <a:stretch>
            <a:fillRect/>
          </a:stretch>
        </p:blipFill>
        <p:spPr>
          <a:xfrm>
            <a:off x="-203137" y="1200719"/>
            <a:ext cx="5944115" cy="4456562"/>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Graphic 7" descr="Group Success">
            <a:extLst>
              <a:ext uri="{FF2B5EF4-FFF2-40B4-BE49-F238E27FC236}">
                <a16:creationId xmlns:a16="http://schemas.microsoft.com/office/drawing/2014/main" id="{E1BBF5C0-C35A-4217-A969-387F6BEAE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6516" y="1792518"/>
            <a:ext cx="5065483" cy="506548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1" name="Arc 2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FBA288D-3AF0-4931-BD1B-665FA8FBE515}"/>
              </a:ext>
            </a:extLst>
          </p:cNvPr>
          <p:cNvSpPr>
            <a:spLocks noGrp="1"/>
          </p:cNvSpPr>
          <p:nvPr>
            <p:ph type="title"/>
          </p:nvPr>
        </p:nvSpPr>
        <p:spPr>
          <a:xfrm>
            <a:off x="352063" y="97107"/>
            <a:ext cx="10515599"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Be “Sponsor Ready”</a:t>
            </a:r>
          </a:p>
        </p:txBody>
      </p:sp>
      <p:sp>
        <p:nvSpPr>
          <p:cNvPr id="2" name="Content Placeholder 1">
            <a:extLst>
              <a:ext uri="{FF2B5EF4-FFF2-40B4-BE49-F238E27FC236}">
                <a16:creationId xmlns:a16="http://schemas.microsoft.com/office/drawing/2014/main" id="{5C4979B5-8FFA-4108-8040-B211D64C1FBA}"/>
              </a:ext>
            </a:extLst>
          </p:cNvPr>
          <p:cNvSpPr>
            <a:spLocks noGrp="1"/>
          </p:cNvSpPr>
          <p:nvPr>
            <p:ph idx="1"/>
          </p:nvPr>
        </p:nvSpPr>
        <p:spPr>
          <a:xfrm>
            <a:off x="254644" y="1157468"/>
            <a:ext cx="5976918" cy="5603425"/>
          </a:xfrm>
        </p:spPr>
        <p:txBody>
          <a:bodyPr vert="horz" lIns="91440" tIns="45720" rIns="91440" bIns="45720" rtlCol="0">
            <a:normAutofit lnSpcReduction="10000"/>
          </a:bodyPr>
          <a:lstStyle/>
          <a:p>
            <a:pPr marL="0" marR="0" indent="-228600">
              <a:spcBef>
                <a:spcPts val="0"/>
              </a:spcBef>
              <a:spcAft>
                <a:spcPts val="800"/>
              </a:spcAft>
            </a:pPr>
            <a:r>
              <a:rPr lang="en-US" sz="1700" b="1" u="sng" dirty="0">
                <a:solidFill>
                  <a:schemeClr val="tx1"/>
                </a:solidFill>
                <a:effectLst/>
              </a:rPr>
              <a:t>Perform</a:t>
            </a:r>
            <a:endParaRPr lang="en-US" sz="1700" b="1" u="sng" dirty="0">
              <a:solidFill>
                <a:schemeClr val="tx1"/>
              </a:solidFill>
            </a:endParaRPr>
          </a:p>
          <a:p>
            <a:pPr marL="352425" lvl="3" indent="0">
              <a:spcBef>
                <a:spcPts val="0"/>
              </a:spcBef>
              <a:spcAft>
                <a:spcPts val="800"/>
              </a:spcAft>
              <a:buNone/>
            </a:pPr>
            <a:r>
              <a:rPr lang="en-US" sz="1700" b="1" u="sng" dirty="0">
                <a:solidFill>
                  <a:schemeClr val="tx1"/>
                </a:solidFill>
                <a:effectLst/>
                <a:hlinkClick r:id="rId4">
                  <a:extLst>
                    <a:ext uri="{A12FA001-AC4F-418D-AE19-62706E023703}">
                      <ahyp:hlinkClr xmlns:ahyp="http://schemas.microsoft.com/office/drawing/2018/hyperlinkcolor" val="tx"/>
                    </a:ext>
                  </a:extLst>
                </a:hlinkClick>
              </a:rPr>
              <a:t>Great performance must come first</a:t>
            </a:r>
            <a:r>
              <a:rPr lang="en-US" sz="1700" dirty="0">
                <a:solidFill>
                  <a:schemeClr val="tx1"/>
                </a:solidFill>
                <a:effectLst/>
              </a:rPr>
              <a:t>. You can’t expect a sponsor to advocate for you and put his or her own reputation on the line to speak up on your behalf if you’re not going above and beyond in your role.</a:t>
            </a:r>
          </a:p>
          <a:p>
            <a:pPr marL="0" marR="0" indent="-228600">
              <a:spcBef>
                <a:spcPts val="0"/>
              </a:spcBef>
              <a:spcAft>
                <a:spcPts val="800"/>
              </a:spcAft>
            </a:pPr>
            <a:r>
              <a:rPr lang="en-US" sz="1700" b="1" u="sng" dirty="0">
                <a:solidFill>
                  <a:schemeClr val="tx1"/>
                </a:solidFill>
                <a:effectLst/>
              </a:rPr>
              <a:t>Know Who the Good Sponsors Are</a:t>
            </a:r>
            <a:endParaRPr lang="en-US" sz="1700" u="sng" dirty="0">
              <a:solidFill>
                <a:schemeClr val="tx1"/>
              </a:solidFill>
              <a:effectLst/>
            </a:endParaRPr>
          </a:p>
          <a:p>
            <a:pPr marL="352425" lvl="3" indent="0">
              <a:spcBef>
                <a:spcPts val="0"/>
              </a:spcBef>
              <a:spcAft>
                <a:spcPts val="800"/>
              </a:spcAft>
              <a:buNone/>
            </a:pPr>
            <a:r>
              <a:rPr lang="en-US" sz="1700" dirty="0">
                <a:solidFill>
                  <a:schemeClr val="tx1"/>
                </a:solidFill>
                <a:effectLst/>
              </a:rPr>
              <a:t>This can be tricky, but see if you can identify the leaders in your organization who have a track record of being talent developers and talent scouts. For example, listen for leaders who publicly praise subordinates, back them up on contentious issues, and </a:t>
            </a:r>
            <a:r>
              <a:rPr lang="en-US" sz="1700" b="1" u="sng" dirty="0">
                <a:solidFill>
                  <a:schemeClr val="tx1"/>
                </a:solidFill>
                <a:effectLst/>
                <a:hlinkClick r:id="rId5">
                  <a:extLst>
                    <a:ext uri="{A12FA001-AC4F-418D-AE19-62706E023703}">
                      <ahyp:hlinkClr xmlns:ahyp="http://schemas.microsoft.com/office/drawing/2018/hyperlinkcolor" val="tx"/>
                    </a:ext>
                  </a:extLst>
                </a:hlinkClick>
              </a:rPr>
              <a:t>offer challenging assignments to up-and-comers</a:t>
            </a:r>
            <a:r>
              <a:rPr lang="en-US" sz="1700" b="1" dirty="0">
                <a:solidFill>
                  <a:schemeClr val="tx1"/>
                </a:solidFill>
                <a:effectLst/>
              </a:rPr>
              <a:t> </a:t>
            </a:r>
            <a:r>
              <a:rPr lang="en-US" sz="1700" dirty="0">
                <a:solidFill>
                  <a:schemeClr val="tx1"/>
                </a:solidFill>
                <a:effectLst/>
              </a:rPr>
              <a:t>who have not yet proven themselves. That’s who you want on your side.</a:t>
            </a:r>
          </a:p>
          <a:p>
            <a:pPr marL="0" marR="0" indent="-228600">
              <a:spcBef>
                <a:spcPts val="0"/>
              </a:spcBef>
              <a:spcAft>
                <a:spcPts val="800"/>
              </a:spcAft>
            </a:pPr>
            <a:r>
              <a:rPr lang="en-US" sz="1700" b="1" u="sng" dirty="0">
                <a:solidFill>
                  <a:schemeClr val="tx1"/>
                </a:solidFill>
                <a:effectLst/>
              </a:rPr>
              <a:t>Raise Your Hand for Exposure Opportunities</a:t>
            </a:r>
            <a:endParaRPr lang="en-US" sz="1700" u="sng" dirty="0">
              <a:solidFill>
                <a:schemeClr val="tx1"/>
              </a:solidFill>
              <a:effectLst/>
            </a:endParaRPr>
          </a:p>
          <a:p>
            <a:pPr marL="352425" lvl="3" indent="0">
              <a:spcBef>
                <a:spcPts val="0"/>
              </a:spcBef>
              <a:spcAft>
                <a:spcPts val="800"/>
              </a:spcAft>
              <a:buNone/>
            </a:pPr>
            <a:r>
              <a:rPr lang="en-US" sz="1700" dirty="0">
                <a:solidFill>
                  <a:schemeClr val="tx1"/>
                </a:solidFill>
                <a:effectLst/>
              </a:rPr>
              <a:t>You can’t expect a sponsor to put his or her reputation on the line when he or she doesn’t know the quality of your work and what you’re capable of. So, </a:t>
            </a:r>
            <a:r>
              <a:rPr lang="en-US" sz="1700" b="1" u="sng" dirty="0">
                <a:solidFill>
                  <a:schemeClr val="tx1"/>
                </a:solidFill>
                <a:effectLst/>
                <a:hlinkClick r:id="rId6">
                  <a:extLst>
                    <a:ext uri="{A12FA001-AC4F-418D-AE19-62706E023703}">
                      <ahyp:hlinkClr xmlns:ahyp="http://schemas.microsoft.com/office/drawing/2018/hyperlinkcolor" val="tx"/>
                    </a:ext>
                  </a:extLst>
                </a:hlinkClick>
              </a:rPr>
              <a:t>look for a special project</a:t>
            </a:r>
            <a:r>
              <a:rPr lang="en-US" sz="1700" b="1" dirty="0">
                <a:solidFill>
                  <a:schemeClr val="tx1"/>
                </a:solidFill>
                <a:effectLst/>
              </a:rPr>
              <a:t> </a:t>
            </a:r>
            <a:r>
              <a:rPr lang="en-US" sz="1700" dirty="0">
                <a:solidFill>
                  <a:schemeClr val="tx1"/>
                </a:solidFill>
                <a:effectLst/>
              </a:rPr>
              <a:t>working directly for one of the potential sponsors you identified in the previous step, or try to join special task forces or committees he or she serves on. Your goal here is for the sponsor to see you in action and directly experience the quality of work you can deliver.</a:t>
            </a:r>
          </a:p>
          <a:p>
            <a:pPr indent="-228600"/>
            <a:endParaRPr lang="en-US" sz="1700" dirty="0">
              <a:solidFill>
                <a:schemeClr val="tx1"/>
              </a:solidFill>
            </a:endParaRPr>
          </a:p>
        </p:txBody>
      </p:sp>
      <p:sp>
        <p:nvSpPr>
          <p:cNvPr id="23" name="Oval 2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9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Graphic 7" descr="Group Success">
            <a:extLst>
              <a:ext uri="{FF2B5EF4-FFF2-40B4-BE49-F238E27FC236}">
                <a16:creationId xmlns:a16="http://schemas.microsoft.com/office/drawing/2014/main" id="{E1BBF5C0-C35A-4217-A969-387F6BEAE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6516" y="1792518"/>
            <a:ext cx="5065483" cy="506548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1" name="Arc 2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FBA288D-3AF0-4931-BD1B-665FA8FBE515}"/>
              </a:ext>
            </a:extLst>
          </p:cNvPr>
          <p:cNvSpPr>
            <a:spLocks noGrp="1"/>
          </p:cNvSpPr>
          <p:nvPr>
            <p:ph type="title"/>
          </p:nvPr>
        </p:nvSpPr>
        <p:spPr>
          <a:xfrm>
            <a:off x="517688" y="330584"/>
            <a:ext cx="10515599"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Be “Sponsor Ready”</a:t>
            </a:r>
          </a:p>
        </p:txBody>
      </p:sp>
      <p:sp>
        <p:nvSpPr>
          <p:cNvPr id="2" name="Content Placeholder 1">
            <a:extLst>
              <a:ext uri="{FF2B5EF4-FFF2-40B4-BE49-F238E27FC236}">
                <a16:creationId xmlns:a16="http://schemas.microsoft.com/office/drawing/2014/main" id="{5C4979B5-8FFA-4108-8040-B211D64C1FBA}"/>
              </a:ext>
            </a:extLst>
          </p:cNvPr>
          <p:cNvSpPr>
            <a:spLocks noGrp="1"/>
          </p:cNvSpPr>
          <p:nvPr>
            <p:ph idx="1"/>
          </p:nvPr>
        </p:nvSpPr>
        <p:spPr>
          <a:xfrm>
            <a:off x="124153" y="1413706"/>
            <a:ext cx="6408622" cy="5273040"/>
          </a:xfrm>
        </p:spPr>
        <p:txBody>
          <a:bodyPr vert="horz" lIns="91440" tIns="45720" rIns="91440" bIns="45720" rtlCol="0">
            <a:normAutofit fontScale="92500" lnSpcReduction="10000"/>
          </a:bodyPr>
          <a:lstStyle/>
          <a:p>
            <a:pPr marL="0" marR="0" indent="-228600">
              <a:spcBef>
                <a:spcPts val="0"/>
              </a:spcBef>
              <a:spcAft>
                <a:spcPts val="800"/>
              </a:spcAft>
            </a:pPr>
            <a:r>
              <a:rPr lang="en-US" sz="1700" b="1" u="sng" dirty="0">
                <a:solidFill>
                  <a:schemeClr val="tx1"/>
                </a:solidFill>
                <a:effectLst/>
              </a:rPr>
              <a:t>Make Your Value Visible</a:t>
            </a:r>
            <a:endParaRPr lang="en-US" sz="1700" u="sng" dirty="0">
              <a:solidFill>
                <a:schemeClr val="tx1"/>
              </a:solidFill>
              <a:effectLst/>
            </a:endParaRPr>
          </a:p>
          <a:p>
            <a:pPr marL="314325" lvl="2" indent="0">
              <a:spcBef>
                <a:spcPts val="0"/>
              </a:spcBef>
              <a:spcAft>
                <a:spcPts val="800"/>
              </a:spcAft>
              <a:buNone/>
            </a:pPr>
            <a:r>
              <a:rPr lang="en-US" sz="1700" dirty="0">
                <a:solidFill>
                  <a:schemeClr val="tx1"/>
                </a:solidFill>
                <a:effectLst/>
              </a:rPr>
              <a:t>Whatever you do, don’t be the best-kept secret in the organization! </a:t>
            </a:r>
            <a:r>
              <a:rPr lang="en-US" sz="1700" dirty="0">
                <a:solidFill>
                  <a:schemeClr val="tx1"/>
                </a:solidFill>
              </a:rPr>
              <a:t>   </a:t>
            </a:r>
            <a:r>
              <a:rPr lang="en-US" sz="1700" dirty="0">
                <a:solidFill>
                  <a:schemeClr val="tx1"/>
                </a:solidFill>
                <a:effectLst/>
              </a:rPr>
              <a:t>Once you achieve something noteworthy, make your achievements visible to your leaders.  </a:t>
            </a:r>
            <a:r>
              <a:rPr lang="en-US" sz="1700" dirty="0">
                <a:solidFill>
                  <a:schemeClr val="tx1"/>
                </a:solidFill>
              </a:rPr>
              <a:t>R</a:t>
            </a:r>
            <a:r>
              <a:rPr lang="en-US" sz="1700" dirty="0">
                <a:solidFill>
                  <a:schemeClr val="tx1"/>
                </a:solidFill>
                <a:effectLst/>
              </a:rPr>
              <a:t>e-write your elevator speech so that every time you introduce yourself, you’ll be showcasing your leadership skills and the value you add to your organization. </a:t>
            </a:r>
          </a:p>
          <a:p>
            <a:pPr marL="314325" lvl="2" indent="0">
              <a:spcBef>
                <a:spcPts val="0"/>
              </a:spcBef>
              <a:spcAft>
                <a:spcPts val="800"/>
              </a:spcAft>
              <a:buNone/>
            </a:pPr>
            <a:endParaRPr lang="en-US" sz="1700" dirty="0">
              <a:solidFill>
                <a:schemeClr val="tx1"/>
              </a:solidFill>
              <a:effectLst/>
            </a:endParaRPr>
          </a:p>
          <a:p>
            <a:pPr marL="0" marR="0" indent="-228600">
              <a:spcBef>
                <a:spcPts val="0"/>
              </a:spcBef>
              <a:spcAft>
                <a:spcPts val="800"/>
              </a:spcAft>
            </a:pPr>
            <a:r>
              <a:rPr lang="en-US" sz="1700" b="1" u="sng" dirty="0">
                <a:solidFill>
                  <a:schemeClr val="tx1"/>
                </a:solidFill>
                <a:effectLst/>
              </a:rPr>
              <a:t>Have Clear Career Goals</a:t>
            </a:r>
            <a:endParaRPr lang="en-US" sz="1700" u="sng" dirty="0">
              <a:solidFill>
                <a:schemeClr val="tx1"/>
              </a:solidFill>
              <a:effectLst/>
            </a:endParaRPr>
          </a:p>
          <a:p>
            <a:pPr marL="314325" lvl="2" indent="0">
              <a:spcBef>
                <a:spcPts val="0"/>
              </a:spcBef>
              <a:spcAft>
                <a:spcPts val="800"/>
              </a:spcAft>
              <a:buNone/>
            </a:pPr>
            <a:r>
              <a:rPr lang="en-US" sz="1700" dirty="0">
                <a:solidFill>
                  <a:schemeClr val="tx1"/>
                </a:solidFill>
                <a:effectLst/>
              </a:rPr>
              <a:t>You must have </a:t>
            </a:r>
            <a:r>
              <a:rPr lang="en-US" sz="1700" b="1" u="sng" dirty="0">
                <a:solidFill>
                  <a:schemeClr val="tx1"/>
                </a:solidFill>
                <a:effectLst/>
                <a:hlinkClick r:id="rId4">
                  <a:extLst>
                    <a:ext uri="{A12FA001-AC4F-418D-AE19-62706E023703}">
                      <ahyp:hlinkClr xmlns:ahyp="http://schemas.microsoft.com/office/drawing/2018/hyperlinkcolor" val="tx"/>
                    </a:ext>
                  </a:extLst>
                </a:hlinkClick>
              </a:rPr>
              <a:t>clarity about your career goals</a:t>
            </a:r>
            <a:r>
              <a:rPr lang="en-US" sz="1700" dirty="0">
                <a:solidFill>
                  <a:schemeClr val="tx1"/>
                </a:solidFill>
                <a:effectLst/>
              </a:rPr>
              <a:t>! There’s little chance a sponsor is going to know what opportunities to match you with if you don’t even know what you want for yourself.</a:t>
            </a:r>
          </a:p>
          <a:p>
            <a:pPr marL="314325" lvl="2" indent="0">
              <a:spcBef>
                <a:spcPts val="0"/>
              </a:spcBef>
              <a:spcAft>
                <a:spcPts val="800"/>
              </a:spcAft>
              <a:buNone/>
            </a:pPr>
            <a:endParaRPr lang="en-US" sz="1700" dirty="0">
              <a:solidFill>
                <a:schemeClr val="tx1"/>
              </a:solidFill>
              <a:effectLst/>
            </a:endParaRPr>
          </a:p>
          <a:p>
            <a:pPr marL="0" marR="0" indent="-228600">
              <a:spcBef>
                <a:spcPts val="0"/>
              </a:spcBef>
              <a:spcAft>
                <a:spcPts val="800"/>
              </a:spcAft>
            </a:pPr>
            <a:r>
              <a:rPr lang="en-US" sz="1700" b="1" u="sng" dirty="0">
                <a:solidFill>
                  <a:schemeClr val="tx1"/>
                </a:solidFill>
                <a:effectLst/>
              </a:rPr>
              <a:t>Share Your Career Goals With Your Leaders</a:t>
            </a:r>
            <a:endParaRPr lang="en-US" sz="1700" u="sng" dirty="0">
              <a:solidFill>
                <a:schemeClr val="tx1"/>
              </a:solidFill>
              <a:effectLst/>
            </a:endParaRPr>
          </a:p>
          <a:p>
            <a:pPr marL="314325" lvl="2" indent="0">
              <a:spcBef>
                <a:spcPts val="0"/>
              </a:spcBef>
              <a:spcAft>
                <a:spcPts val="800"/>
              </a:spcAft>
              <a:buNone/>
            </a:pPr>
            <a:r>
              <a:rPr lang="en-US" sz="1700" dirty="0">
                <a:solidFill>
                  <a:schemeClr val="tx1"/>
                </a:solidFill>
                <a:effectLst/>
              </a:rPr>
              <a:t>This is the clincher. If you are a demonstrated high performer and have clear career goals, sharing those goals with your manager, your mentors, and leaders can often be enough to enlist their sponsorship.</a:t>
            </a:r>
          </a:p>
          <a:p>
            <a:pPr marL="314325" lvl="2" indent="0">
              <a:spcBef>
                <a:spcPts val="0"/>
              </a:spcBef>
              <a:spcAft>
                <a:spcPts val="800"/>
              </a:spcAft>
              <a:buNone/>
            </a:pPr>
            <a:endParaRPr lang="en-US" sz="1700" dirty="0">
              <a:solidFill>
                <a:schemeClr val="tx1"/>
              </a:solidFill>
              <a:effectLst/>
            </a:endParaRPr>
          </a:p>
          <a:p>
            <a:pPr marL="276225" lvl="1" indent="-228600">
              <a:spcBef>
                <a:spcPts val="0"/>
              </a:spcBef>
              <a:spcAft>
                <a:spcPts val="800"/>
              </a:spcAft>
            </a:pPr>
            <a:r>
              <a:rPr lang="en-US" sz="1700" dirty="0">
                <a:solidFill>
                  <a:schemeClr val="tx1"/>
                </a:solidFill>
                <a:effectLst/>
              </a:rPr>
              <a:t>A final word of advice “Sponsorship can come to you in different ways. You never know who is watching you, so be ‘sponsor-ready’ at all times.”</a:t>
            </a:r>
          </a:p>
          <a:p>
            <a:pPr indent="-228600"/>
            <a:endParaRPr lang="en-US" sz="1500" dirty="0">
              <a:solidFill>
                <a:schemeClr val="tx1"/>
              </a:solidFill>
            </a:endParaRPr>
          </a:p>
        </p:txBody>
      </p:sp>
      <p:sp>
        <p:nvSpPr>
          <p:cNvPr id="23" name="Oval 2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56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a:xfrm>
            <a:off x="7865727" y="3429000"/>
            <a:ext cx="3863221" cy="1341596"/>
          </a:xfrm>
        </p:spPr>
        <p:txBody>
          <a:bodyPr/>
          <a:lstStyle/>
          <a:p>
            <a:pPr marL="0" marR="0">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  SPONSORSHIP</a:t>
            </a:r>
            <a:br>
              <a:rPr lang="en-US" sz="4800" b="1" dirty="0">
                <a:effectLst/>
                <a:latin typeface="Calibri" panose="020F0502020204030204" pitchFamily="34" charset="0"/>
                <a:ea typeface="Calibri" panose="020F0502020204030204" pitchFamily="34" charset="0"/>
                <a:cs typeface="Times New Roman" panose="02020603050405020304" pitchFamily="18" charset="0"/>
              </a:rPr>
            </a:br>
            <a:r>
              <a:rPr lang="en-US" sz="4800" b="1" dirty="0">
                <a:effectLst/>
                <a:latin typeface="Calibri" panose="020F0502020204030204" pitchFamily="34" charset="0"/>
                <a:ea typeface="Calibri" panose="020F0502020204030204" pitchFamily="34" charset="0"/>
                <a:cs typeface="Times New Roman" panose="02020603050405020304" pitchFamily="18" charset="0"/>
              </a:rPr>
              <a:t>CHECKLIST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301372" y="2774486"/>
            <a:ext cx="4444800" cy="3197105"/>
          </a:xfrm>
        </p:spPr>
        <p:txBody>
          <a:bodyPr/>
          <a:lstStyle/>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Sponsorship is right for you if you: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have a clear career vision at a mid-level or above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are dedicated, diligent and committed to the goal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can show evidence of your consistent hard work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are trustworthy, so sponsor can have faith in you</a:t>
            </a:r>
            <a:r>
              <a:rPr lang="en-US" sz="2400" b="1" noProof="1"/>
              <a:t>.</a:t>
            </a:r>
          </a:p>
        </p:txBody>
      </p:sp>
      <p:sp>
        <p:nvSpPr>
          <p:cNvPr id="2" name="Slide Number Placeholder 1">
            <a:extLst>
              <a:ext uri="{FF2B5EF4-FFF2-40B4-BE49-F238E27FC236}">
                <a16:creationId xmlns:a16="http://schemas.microsoft.com/office/drawing/2014/main" id="{28DBCB88-247D-49E4-8FCA-2BC56F1AE0E0}"/>
              </a:ext>
            </a:extLst>
          </p:cNvPr>
          <p:cNvSpPr>
            <a:spLocks noGrp="1"/>
          </p:cNvSpPr>
          <p:nvPr>
            <p:ph type="sldNum" sz="quarter" idx="15"/>
          </p:nvPr>
        </p:nvSpPr>
        <p:spPr/>
        <p:txBody>
          <a:bodyPr/>
          <a:lstStyle/>
          <a:p>
            <a:fld id="{B67B645E-C5E5-4727-B977-D372A0AA71D9}" type="slidenum">
              <a:rPr lang="en-US" smtClean="0"/>
              <a:pPr/>
              <a:t>22</a:t>
            </a:fld>
            <a:endParaRPr lang="en-US" dirty="0"/>
          </a:p>
        </p:txBody>
      </p:sp>
      <p:pic>
        <p:nvPicPr>
          <p:cNvPr id="9" name="Picture 8">
            <a:extLst>
              <a:ext uri="{FF2B5EF4-FFF2-40B4-BE49-F238E27FC236}">
                <a16:creationId xmlns:a16="http://schemas.microsoft.com/office/drawing/2014/main" id="{84CB011B-340E-4F88-B88D-E481FC5EDD94}"/>
              </a:ext>
            </a:extLst>
          </p:cNvPr>
          <p:cNvPicPr>
            <a:picLocks noChangeAspect="1"/>
          </p:cNvPicPr>
          <p:nvPr/>
        </p:nvPicPr>
        <p:blipFill>
          <a:blip r:embed="rId3"/>
          <a:stretch>
            <a:fillRect/>
          </a:stretch>
        </p:blipFill>
        <p:spPr>
          <a:xfrm>
            <a:off x="4108531" y="655833"/>
            <a:ext cx="3974937" cy="2316681"/>
          </a:xfrm>
          <a:prstGeom prst="rect">
            <a:avLst/>
          </a:prstGeom>
        </p:spPr>
      </p:pic>
    </p:spTree>
    <p:extLst>
      <p:ext uri="{BB962C8B-B14F-4D97-AF65-F5344CB8AC3E}">
        <p14:creationId xmlns:p14="http://schemas.microsoft.com/office/powerpoint/2010/main" val="319024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a:xfrm>
            <a:off x="7865727" y="3163925"/>
            <a:ext cx="3863221" cy="1387895"/>
          </a:xfrm>
        </p:spPr>
        <p:txBody>
          <a:bodyPr/>
          <a:lstStyle/>
          <a:p>
            <a:pPr marL="0" marR="0">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  SPONSORING</a:t>
            </a:r>
            <a:br>
              <a:rPr lang="en-US" sz="4800" b="1" dirty="0">
                <a:effectLst/>
                <a:latin typeface="Calibri" panose="020F0502020204030204" pitchFamily="34" charset="0"/>
                <a:ea typeface="Calibri" panose="020F0502020204030204" pitchFamily="34" charset="0"/>
                <a:cs typeface="Times New Roman" panose="02020603050405020304" pitchFamily="18" charset="0"/>
              </a:rPr>
            </a:br>
            <a:r>
              <a:rPr lang="en-US" sz="4800" b="1" dirty="0">
                <a:effectLst/>
                <a:latin typeface="Calibri" panose="020F0502020204030204" pitchFamily="34" charset="0"/>
                <a:ea typeface="Calibri" panose="020F0502020204030204" pitchFamily="34" charset="0"/>
                <a:cs typeface="Times New Roman" panose="02020603050405020304" pitchFamily="18" charset="0"/>
              </a:rPr>
              <a:t>CHECKLIST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175052" y="2809210"/>
            <a:ext cx="5253475" cy="4563863"/>
          </a:xfrm>
        </p:spPr>
        <p:txBody>
          <a:bodyPr/>
          <a:lstStyle/>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Sponsoring is right for you if you can: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Identify the right mix of proteges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Include those with differing perspectives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Inspire your proteges and ignite their ambition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Instruct them to develop key skill sets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Inspect your picks for performance and loyalty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Instigate a deal, detailing the terms of a relationship</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Invest and reap the rewards</a:t>
            </a:r>
          </a:p>
        </p:txBody>
      </p:sp>
      <p:sp>
        <p:nvSpPr>
          <p:cNvPr id="2" name="Slide Number Placeholder 1">
            <a:extLst>
              <a:ext uri="{FF2B5EF4-FFF2-40B4-BE49-F238E27FC236}">
                <a16:creationId xmlns:a16="http://schemas.microsoft.com/office/drawing/2014/main" id="{28DBCB88-247D-49E4-8FCA-2BC56F1AE0E0}"/>
              </a:ext>
            </a:extLst>
          </p:cNvPr>
          <p:cNvSpPr>
            <a:spLocks noGrp="1"/>
          </p:cNvSpPr>
          <p:nvPr>
            <p:ph type="sldNum" sz="quarter" idx="15"/>
          </p:nvPr>
        </p:nvSpPr>
        <p:spPr/>
        <p:txBody>
          <a:bodyPr/>
          <a:lstStyle/>
          <a:p>
            <a:fld id="{B67B645E-C5E5-4727-B977-D372A0AA71D9}" type="slidenum">
              <a:rPr lang="en-US" smtClean="0"/>
              <a:pPr/>
              <a:t>23</a:t>
            </a:fld>
            <a:endParaRPr lang="en-US" dirty="0"/>
          </a:p>
        </p:txBody>
      </p:sp>
      <p:pic>
        <p:nvPicPr>
          <p:cNvPr id="7" name="Picture 6">
            <a:extLst>
              <a:ext uri="{FF2B5EF4-FFF2-40B4-BE49-F238E27FC236}">
                <a16:creationId xmlns:a16="http://schemas.microsoft.com/office/drawing/2014/main" id="{FBCCCF7D-9373-4BD9-87DC-5375941C6858}"/>
              </a:ext>
            </a:extLst>
          </p:cNvPr>
          <p:cNvPicPr>
            <a:picLocks noChangeAspect="1"/>
          </p:cNvPicPr>
          <p:nvPr/>
        </p:nvPicPr>
        <p:blipFill>
          <a:blip r:embed="rId3"/>
          <a:stretch>
            <a:fillRect/>
          </a:stretch>
        </p:blipFill>
        <p:spPr>
          <a:xfrm>
            <a:off x="4358489" y="399715"/>
            <a:ext cx="3475021" cy="2609314"/>
          </a:xfrm>
          <a:prstGeom prst="rect">
            <a:avLst/>
          </a:prstGeom>
        </p:spPr>
      </p:pic>
    </p:spTree>
    <p:extLst>
      <p:ext uri="{BB962C8B-B14F-4D97-AF65-F5344CB8AC3E}">
        <p14:creationId xmlns:p14="http://schemas.microsoft.com/office/powerpoint/2010/main" val="415557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24</a:t>
            </a:fld>
            <a:endParaRPr lang="en-US" dirty="0"/>
          </a:p>
        </p:txBody>
      </p:sp>
      <p:sp>
        <p:nvSpPr>
          <p:cNvPr id="13" name="Title 2">
            <a:extLst>
              <a:ext uri="{FF2B5EF4-FFF2-40B4-BE49-F238E27FC236}">
                <a16:creationId xmlns:a16="http://schemas.microsoft.com/office/drawing/2014/main" id="{BC7E44B8-5ED7-46EE-8451-011C5039118D}"/>
              </a:ext>
            </a:extLst>
          </p:cNvPr>
          <p:cNvSpPr>
            <a:spLocks noGrp="1"/>
          </p:cNvSpPr>
          <p:nvPr>
            <p:ph type="ctrTitle"/>
          </p:nvPr>
        </p:nvSpPr>
        <p:spPr>
          <a:xfrm>
            <a:off x="7578276" y="3429000"/>
            <a:ext cx="3863221" cy="720000"/>
          </a:xfrm>
        </p:spPr>
        <p:txBody>
          <a:bodyPr/>
          <a:lstStyle/>
          <a:p>
            <a:r>
              <a:rPr lang="en-US" dirty="0"/>
              <a:t>Summary</a:t>
            </a:r>
          </a:p>
        </p:txBody>
      </p:sp>
      <p:pic>
        <p:nvPicPr>
          <p:cNvPr id="4" name="Picture 3">
            <a:extLst>
              <a:ext uri="{FF2B5EF4-FFF2-40B4-BE49-F238E27FC236}">
                <a16:creationId xmlns:a16="http://schemas.microsoft.com/office/drawing/2014/main" id="{F69D7ADD-5578-43E8-9E6C-2A9DB4BFA476}"/>
              </a:ext>
            </a:extLst>
          </p:cNvPr>
          <p:cNvPicPr>
            <a:picLocks noChangeAspect="1"/>
          </p:cNvPicPr>
          <p:nvPr/>
        </p:nvPicPr>
        <p:blipFill>
          <a:blip r:embed="rId3"/>
          <a:stretch>
            <a:fillRect/>
          </a:stretch>
        </p:blipFill>
        <p:spPr>
          <a:xfrm>
            <a:off x="-1" y="1460454"/>
            <a:ext cx="5703889" cy="3293996"/>
          </a:xfrm>
          <a:prstGeom prst="rect">
            <a:avLst/>
          </a:prstGeom>
          <a:noFill/>
          <a:ln w="95250" cap="sq">
            <a:noFill/>
          </a:ln>
        </p:spPr>
      </p:pic>
    </p:spTree>
    <p:extLst>
      <p:ext uri="{BB962C8B-B14F-4D97-AF65-F5344CB8AC3E}">
        <p14:creationId xmlns:p14="http://schemas.microsoft.com/office/powerpoint/2010/main" val="36358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ED4FE64-F95F-417C-96C7-F8A3DC7B7E16}"/>
              </a:ext>
            </a:extLst>
          </p:cNvPr>
          <p:cNvSpPr>
            <a:spLocks noGrp="1"/>
          </p:cNvSpPr>
          <p:nvPr>
            <p:ph type="title"/>
          </p:nvPr>
        </p:nvSpPr>
        <p:spPr>
          <a:xfrm>
            <a:off x="366702" y="2017121"/>
            <a:ext cx="3669161" cy="2760098"/>
          </a:xfrm>
          <a:prstGeom prst="cloudCallout">
            <a:avLst/>
          </a:prstGeom>
          <a:solidFill>
            <a:schemeClr val="accent3">
              <a:lumMod val="60000"/>
              <a:lumOff val="40000"/>
            </a:schemeClr>
          </a:solidFill>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The Sponsor Effect</a:t>
            </a:r>
          </a:p>
        </p:txBody>
      </p:sp>
      <p:sp>
        <p:nvSpPr>
          <p:cNvPr id="5" name="Content Placeholder 4">
            <a:extLst>
              <a:ext uri="{FF2B5EF4-FFF2-40B4-BE49-F238E27FC236}">
                <a16:creationId xmlns:a16="http://schemas.microsoft.com/office/drawing/2014/main" id="{0C0B65BF-339B-455E-9C27-679CCCEC95D0}"/>
              </a:ext>
            </a:extLst>
          </p:cNvPr>
          <p:cNvSpPr>
            <a:spLocks noGrp="1"/>
          </p:cNvSpPr>
          <p:nvPr>
            <p:ph idx="1"/>
          </p:nvPr>
        </p:nvSpPr>
        <p:spPr>
          <a:xfrm>
            <a:off x="5578997" y="127322"/>
            <a:ext cx="6481823" cy="6539696"/>
          </a:xfrm>
        </p:spPr>
        <p:txBody>
          <a:bodyPr vert="horz" lIns="91440" tIns="45720" rIns="91440" bIns="45720" rtlCol="0" anchor="ctr">
            <a:normAutofit lnSpcReduction="10000"/>
          </a:bodyPr>
          <a:lstStyle/>
          <a:p>
            <a:pPr marL="0" marR="0" indent="-228600">
              <a:spcBef>
                <a:spcPts val="0"/>
              </a:spcBef>
              <a:spcAft>
                <a:spcPts val="800"/>
              </a:spcAft>
            </a:pPr>
            <a:r>
              <a:rPr lang="en-US" sz="1500" b="1" dirty="0">
                <a:solidFill>
                  <a:srgbClr val="000000"/>
                </a:solidFill>
                <a:effectLst/>
              </a:rPr>
              <a:t>Sponsors empower you to make bold moves.</a:t>
            </a:r>
            <a:endParaRPr lang="en-US" sz="1500" dirty="0">
              <a:solidFill>
                <a:srgbClr val="000000"/>
              </a:solidFill>
              <a:effectLst/>
            </a:endParaRPr>
          </a:p>
          <a:p>
            <a:pPr marL="304800" lvl="3" indent="0">
              <a:spcBef>
                <a:spcPts val="0"/>
              </a:spcBef>
              <a:spcAft>
                <a:spcPts val="800"/>
              </a:spcAft>
              <a:buNone/>
            </a:pPr>
            <a:r>
              <a:rPr lang="en-US" sz="1500" dirty="0">
                <a:solidFill>
                  <a:srgbClr val="000000"/>
                </a:solidFill>
                <a:effectLst/>
              </a:rPr>
              <a:t>The authors of “The Sponsor Effect” also found that people who have the backing of a powerful sponsor are at least 22% more likely to summon the courage to ask for </a:t>
            </a:r>
            <a:r>
              <a:rPr lang="en-US" sz="1500" u="sng" dirty="0">
                <a:solidFill>
                  <a:srgbClr val="000000"/>
                </a:solidFill>
                <a:effectLst/>
                <a:hlinkClick r:id="rId3" tooltip="To shine brightly or fizzle out: The stretch assignment dilemma"/>
              </a:rPr>
              <a:t>stretch assignments</a:t>
            </a:r>
            <a:r>
              <a:rPr lang="en-US" sz="1500" dirty="0">
                <a:solidFill>
                  <a:srgbClr val="000000"/>
                </a:solidFill>
                <a:effectLst/>
              </a:rPr>
              <a:t> and </a:t>
            </a:r>
            <a:r>
              <a:rPr lang="en-US" sz="1500" u="sng" dirty="0">
                <a:solidFill>
                  <a:srgbClr val="000000"/>
                </a:solidFill>
                <a:effectLst/>
                <a:hlinkClick r:id="rId4" tooltip="9 Things to Know About Asking for a Raise"/>
              </a:rPr>
              <a:t>raises</a:t>
            </a:r>
            <a:r>
              <a:rPr lang="en-US" sz="1500" dirty="0">
                <a:solidFill>
                  <a:srgbClr val="000000"/>
                </a:solidFill>
                <a:effectLst/>
              </a:rPr>
              <a:t>. Having a sponsor is like having a career safety net, which makes it easier to be bolder, take risks, and ask for what’s important to you. And, as other studies have shown, whether it’s a pay raise, a promotion, or a plum assignment, people who ask for these benefits are much more likely to get them.</a:t>
            </a:r>
          </a:p>
          <a:p>
            <a:pPr marL="0" marR="0" indent="-228600">
              <a:spcBef>
                <a:spcPts val="0"/>
              </a:spcBef>
              <a:spcAft>
                <a:spcPts val="800"/>
              </a:spcAft>
            </a:pPr>
            <a:r>
              <a:rPr lang="en-US" sz="1500" b="1" dirty="0">
                <a:solidFill>
                  <a:srgbClr val="000000"/>
                </a:solidFill>
                <a:effectLst/>
              </a:rPr>
              <a:t>Sponsors enhance your career satisfaction.</a:t>
            </a:r>
            <a:endParaRPr lang="en-US" sz="1500" dirty="0">
              <a:solidFill>
                <a:srgbClr val="000000"/>
              </a:solidFill>
              <a:effectLst/>
            </a:endParaRPr>
          </a:p>
          <a:p>
            <a:pPr marL="304800" lvl="3" indent="0">
              <a:spcBef>
                <a:spcPts val="0"/>
              </a:spcBef>
              <a:spcAft>
                <a:spcPts val="800"/>
              </a:spcAft>
              <a:buNone/>
            </a:pPr>
            <a:r>
              <a:rPr lang="en-US" sz="1500" dirty="0">
                <a:solidFill>
                  <a:srgbClr val="000000"/>
                </a:solidFill>
                <a:effectLst/>
              </a:rPr>
              <a:t>How happy are you, right now, with the pace of your career growth? According to the study’s authors, women and men feel more satisfied with their career advancement when they have sponsors. If you feel like your career has plateaued or that you’re being overlooked for opportunities, a sponsor can help.</a:t>
            </a:r>
          </a:p>
          <a:p>
            <a:pPr marL="0" marR="0" indent="-228600">
              <a:spcBef>
                <a:spcPts val="0"/>
              </a:spcBef>
              <a:spcAft>
                <a:spcPts val="800"/>
              </a:spcAft>
            </a:pPr>
            <a:r>
              <a:rPr lang="en-US" sz="1500" b="1" dirty="0">
                <a:solidFill>
                  <a:srgbClr val="000000"/>
                </a:solidFill>
                <a:effectLst/>
              </a:rPr>
              <a:t>Sponsors transfer a “halo” of power to protégés.</a:t>
            </a:r>
            <a:endParaRPr lang="en-US" sz="1500" dirty="0">
              <a:solidFill>
                <a:srgbClr val="000000"/>
              </a:solidFill>
              <a:effectLst/>
            </a:endParaRPr>
          </a:p>
          <a:p>
            <a:pPr marL="304800" lvl="3" indent="0">
              <a:spcBef>
                <a:spcPts val="0"/>
              </a:spcBef>
              <a:spcAft>
                <a:spcPts val="800"/>
              </a:spcAft>
              <a:buNone/>
            </a:pPr>
            <a:r>
              <a:rPr lang="en-US" sz="1500" dirty="0">
                <a:solidFill>
                  <a:srgbClr val="000000"/>
                </a:solidFill>
                <a:effectLst/>
              </a:rPr>
              <a:t>When reporting on sponsorship research conducted by Hewlett’s organization, The Center for Talent Innovation, Jenna Goudreau, a writer for </a:t>
            </a:r>
            <a:r>
              <a:rPr lang="en-US" sz="1500" i="1" dirty="0">
                <a:solidFill>
                  <a:srgbClr val="000000"/>
                </a:solidFill>
                <a:effectLst/>
              </a:rPr>
              <a:t>Business Insider</a:t>
            </a:r>
            <a:r>
              <a:rPr lang="en-US" sz="1500" dirty="0">
                <a:solidFill>
                  <a:srgbClr val="000000"/>
                </a:solidFill>
                <a:effectLst/>
              </a:rPr>
              <a:t>, noted, “Four U.S.-based and global studies clearly show that sponsorship—not mentorship—is how power is transferred in the workplace.” If women are less likely to be sponsored than their male colleagues, then it’s no surprise that it’s more difficult for women to gain influence. Whether your goal is to launch a new product, turn around a struggling team, or attract broader responsibilities, having an influential ally in your corner makes it easier.</a:t>
            </a:r>
          </a:p>
          <a:p>
            <a:pPr marL="0" marR="0" indent="-228600">
              <a:spcBef>
                <a:spcPts val="0"/>
              </a:spcBef>
              <a:spcAft>
                <a:spcPts val="800"/>
              </a:spcAft>
            </a:pPr>
            <a:r>
              <a:rPr lang="en-US" sz="1500" b="1" dirty="0">
                <a:solidFill>
                  <a:srgbClr val="000000"/>
                </a:solidFill>
              </a:rPr>
              <a:t>Don’t</a:t>
            </a:r>
            <a:r>
              <a:rPr lang="en-US" sz="1500" b="1" dirty="0">
                <a:solidFill>
                  <a:srgbClr val="000000"/>
                </a:solidFill>
                <a:effectLst/>
              </a:rPr>
              <a:t> underestimate the benefits of sponsorship.</a:t>
            </a:r>
            <a:endParaRPr lang="en-US" sz="1500" dirty="0">
              <a:solidFill>
                <a:srgbClr val="000000"/>
              </a:solidFill>
              <a:effectLst/>
            </a:endParaRPr>
          </a:p>
          <a:p>
            <a:pPr marL="314325" lvl="2" indent="0">
              <a:spcBef>
                <a:spcPts val="0"/>
              </a:spcBef>
              <a:spcAft>
                <a:spcPts val="800"/>
              </a:spcAft>
              <a:buNone/>
            </a:pPr>
            <a:r>
              <a:rPr lang="en-US" sz="1500" dirty="0">
                <a:solidFill>
                  <a:srgbClr val="000000"/>
                </a:solidFill>
                <a:effectLst/>
              </a:rPr>
              <a:t>Here’s one final nugget from the research referenced in “The Sponsor Effect”: “ They found that the majority of ambitious women underestimate the pivotal role sponsorship plays in their advancement—not just within their current firm, but throughout their career and across their industry.”</a:t>
            </a:r>
          </a:p>
          <a:p>
            <a:pPr indent="-228600"/>
            <a:endParaRPr lang="en-US" sz="1100" dirty="0">
              <a:solidFill>
                <a:srgbClr val="000000"/>
              </a:solidFill>
            </a:endParaRPr>
          </a:p>
        </p:txBody>
      </p:sp>
      <p:sp>
        <p:nvSpPr>
          <p:cNvPr id="3" name="Slide Number Placeholder 2">
            <a:extLst>
              <a:ext uri="{FF2B5EF4-FFF2-40B4-BE49-F238E27FC236}">
                <a16:creationId xmlns:a16="http://schemas.microsoft.com/office/drawing/2014/main" id="{9FD1B877-A89A-4A2F-B462-67966B8A4339}"/>
              </a:ext>
            </a:extLst>
          </p:cNvPr>
          <p:cNvSpPr>
            <a:spLocks noGrp="1"/>
          </p:cNvSpPr>
          <p:nvPr>
            <p:ph type="sldNum" sz="quarter" idx="11"/>
          </p:nvPr>
        </p:nvSpPr>
        <p:spPr>
          <a:xfrm>
            <a:off x="10825930" y="6223702"/>
            <a:ext cx="570728" cy="314067"/>
          </a:xfrm>
        </p:spPr>
        <p:txBody>
          <a:bodyPr vert="horz" lIns="91440" tIns="45720" rIns="91440" bIns="45720" rtlCol="0" anchor="ctr">
            <a:normAutofit/>
          </a:bodyPr>
          <a:lstStyle/>
          <a:p>
            <a:pPr algn="r">
              <a:lnSpc>
                <a:spcPct val="90000"/>
              </a:lnSpc>
              <a:spcAft>
                <a:spcPts val="600"/>
              </a:spcAft>
            </a:pPr>
            <a:fld id="{B67B645E-C5E5-4727-B977-D372A0AA71D9}" type="slidenum">
              <a:rPr lang="en-US" sz="900" noProof="0">
                <a:solidFill>
                  <a:srgbClr val="898989"/>
                </a:solidFill>
              </a:rPr>
              <a:pPr algn="r">
                <a:lnSpc>
                  <a:spcPct val="90000"/>
                </a:lnSpc>
                <a:spcAft>
                  <a:spcPts val="600"/>
                </a:spcAft>
              </a:pPr>
              <a:t>25</a:t>
            </a:fld>
            <a:endParaRPr lang="en-US" sz="900" noProof="0" dirty="0">
              <a:solidFill>
                <a:srgbClr val="898989"/>
              </a:solidFill>
            </a:endParaRPr>
          </a:p>
        </p:txBody>
      </p:sp>
    </p:spTree>
    <p:extLst>
      <p:ext uri="{BB962C8B-B14F-4D97-AF65-F5344CB8AC3E}">
        <p14:creationId xmlns:p14="http://schemas.microsoft.com/office/powerpoint/2010/main" val="282324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623D2E-1BE3-40D5-882A-76EA742C2A3D}"/>
              </a:ext>
            </a:extLst>
          </p:cNvPr>
          <p:cNvSpPr>
            <a:spLocks noGrp="1"/>
          </p:cNvSpPr>
          <p:nvPr>
            <p:ph idx="1"/>
          </p:nvPr>
        </p:nvSpPr>
        <p:spPr>
          <a:xfrm>
            <a:off x="4546800" y="359999"/>
            <a:ext cx="7214199" cy="6313423"/>
          </a:xfrm>
        </p:spPr>
        <p:txBody>
          <a:bodyPr vert="horz" lIns="91440" tIns="45720" rIns="91440" bIns="45720" rtlCol="0">
            <a:normAutofit fontScale="92500" lnSpcReduction="10000"/>
          </a:bodyPr>
          <a:lstStyle/>
          <a:p>
            <a:pPr marL="276225" lvl="1" indent="-228600">
              <a:spcBef>
                <a:spcPts val="0"/>
              </a:spcBef>
              <a:spcAft>
                <a:spcPts val="800"/>
              </a:spcAft>
            </a:pPr>
            <a:r>
              <a:rPr lang="en-US" sz="2400" dirty="0">
                <a:effectLst/>
              </a:rPr>
              <a:t>If you discover a leader who fulfills two or more items on this list, take advantage of opportunities to network with that advocate and get to know him or her.</a:t>
            </a:r>
          </a:p>
          <a:p>
            <a:pPr marL="276225" lvl="1" indent="-228600">
              <a:spcBef>
                <a:spcPts val="0"/>
              </a:spcBef>
              <a:spcAft>
                <a:spcPts val="800"/>
              </a:spcAft>
            </a:pPr>
            <a:r>
              <a:rPr lang="en-US" sz="2400" dirty="0">
                <a:effectLst/>
              </a:rPr>
              <a:t> But making yourself known to a potential sponsor is only the first step. There’s more to it.</a:t>
            </a:r>
          </a:p>
          <a:p>
            <a:pPr marL="276225" lvl="1" indent="-228600">
              <a:spcBef>
                <a:spcPts val="0"/>
              </a:spcBef>
              <a:spcAft>
                <a:spcPts val="800"/>
              </a:spcAft>
            </a:pPr>
            <a:r>
              <a:rPr lang="en-US" sz="2400" b="1" dirty="0">
                <a:effectLst/>
              </a:rPr>
              <a:t>Step into a sponsor’s shoes for a moment</a:t>
            </a:r>
            <a:r>
              <a:rPr lang="en-US" sz="2400" dirty="0">
                <a:effectLst/>
              </a:rPr>
              <a:t>: Can you really expect this person to advocate for you, call in favors, speak persuasively on your behalf, and generally put his or her reputation at stake to advocate for you, when you barely know each other?</a:t>
            </a:r>
          </a:p>
          <a:p>
            <a:pPr marL="276225" lvl="1" indent="-228600">
              <a:spcBef>
                <a:spcPts val="0"/>
              </a:spcBef>
              <a:spcAft>
                <a:spcPts val="800"/>
              </a:spcAft>
            </a:pPr>
            <a:r>
              <a:rPr lang="en-US" sz="2400" dirty="0">
                <a:effectLst/>
              </a:rPr>
              <a:t>Think about it. A sponsor has to trust that you’ll do what’s best for the business, and that you’ll represent them well. Before recommending you for a larger role, </a:t>
            </a:r>
            <a:r>
              <a:rPr lang="en-US" sz="2400" u="sng" dirty="0">
                <a:effectLst/>
                <a:hlinkClick r:id="rId2" tooltip="Saying Yes to High Visibility Projects – 5 Steps to Success"/>
              </a:rPr>
              <a:t>or a risky, high-profile project</a:t>
            </a:r>
            <a:r>
              <a:rPr lang="en-US" sz="2400" dirty="0">
                <a:effectLst/>
              </a:rPr>
              <a:t>, you must display your strengths and your untapped potential. </a:t>
            </a:r>
          </a:p>
          <a:p>
            <a:pPr marL="276225" lvl="1" indent="-228600">
              <a:spcBef>
                <a:spcPts val="0"/>
              </a:spcBef>
              <a:spcAft>
                <a:spcPts val="800"/>
              </a:spcAft>
            </a:pPr>
            <a:r>
              <a:rPr lang="en-US" sz="2400" dirty="0">
                <a:effectLst/>
              </a:rPr>
              <a:t>The sponsor also needs to know enough about your career goals to be sure you’ll say “yes” when they recommend you for an assignment. And they need to have faith that you’ll deliver. </a:t>
            </a:r>
            <a:r>
              <a:rPr lang="en-US" sz="2400" b="1" dirty="0">
                <a:effectLst/>
              </a:rPr>
              <a:t>This level of trust can only be built over time.</a:t>
            </a:r>
          </a:p>
          <a:p>
            <a:pPr marL="0" indent="-228600"/>
            <a:endParaRPr lang="en-US" sz="1900" dirty="0"/>
          </a:p>
        </p:txBody>
      </p:sp>
      <p:sp>
        <p:nvSpPr>
          <p:cNvPr id="3" name="Title 2">
            <a:extLst>
              <a:ext uri="{FF2B5EF4-FFF2-40B4-BE49-F238E27FC236}">
                <a16:creationId xmlns:a16="http://schemas.microsoft.com/office/drawing/2014/main" id="{DD38BF0F-2D02-4984-AB6B-662AE3C991D2}"/>
              </a:ext>
            </a:extLst>
          </p:cNvPr>
          <p:cNvSpPr>
            <a:spLocks noGrp="1"/>
          </p:cNvSpPr>
          <p:nvPr>
            <p:ph type="title"/>
          </p:nvPr>
        </p:nvSpPr>
        <p:spPr>
          <a:xfrm>
            <a:off x="360000" y="359999"/>
            <a:ext cx="4186800" cy="3400227"/>
          </a:xfrm>
        </p:spPr>
        <p:txBody>
          <a:bodyPr vert="horz" lIns="91440" tIns="45720" rIns="91440" bIns="45720" rtlCol="0" anchor="b">
            <a:normAutofit/>
          </a:bodyPr>
          <a:lstStyle/>
          <a:p>
            <a:r>
              <a:rPr lang="en-US" kern="1200" dirty="0"/>
              <a:t>Sponsorship takes time</a:t>
            </a:r>
          </a:p>
        </p:txBody>
      </p:sp>
      <p:sp>
        <p:nvSpPr>
          <p:cNvPr id="4" name="Slide Number Placeholder 3">
            <a:extLst>
              <a:ext uri="{FF2B5EF4-FFF2-40B4-BE49-F238E27FC236}">
                <a16:creationId xmlns:a16="http://schemas.microsoft.com/office/drawing/2014/main" id="{8747550F-FD30-437D-8955-7F96EEC08F91}"/>
              </a:ext>
            </a:extLst>
          </p:cNvPr>
          <p:cNvSpPr>
            <a:spLocks noGrp="1"/>
          </p:cNvSpPr>
          <p:nvPr>
            <p:ph type="sldNum" sz="quarter" idx="11"/>
          </p:nvPr>
        </p:nvSpPr>
        <p:spPr>
          <a:xfrm>
            <a:off x="11728948" y="6385422"/>
            <a:ext cx="288000" cy="288000"/>
          </a:xfrm>
        </p:spPr>
        <p:txBody>
          <a:bodyPr vert="horz" lIns="91440" tIns="45720" rIns="91440" bIns="45720" rtlCol="0" anchor="ctr">
            <a:normAutofit fontScale="62500" lnSpcReduction="20000"/>
          </a:bodyPr>
          <a:lstStyle/>
          <a:p>
            <a:pPr>
              <a:lnSpc>
                <a:spcPct val="90000"/>
              </a:lnSpc>
              <a:spcAft>
                <a:spcPts val="600"/>
              </a:spcAft>
            </a:pPr>
            <a:fld id="{B67B645E-C5E5-4727-B977-D372A0AA71D9}" type="slidenum">
              <a:rPr lang="en-US" sz="800" noProof="0"/>
              <a:pPr>
                <a:lnSpc>
                  <a:spcPct val="90000"/>
                </a:lnSpc>
                <a:spcAft>
                  <a:spcPts val="600"/>
                </a:spcAft>
              </a:pPr>
              <a:t>26</a:t>
            </a:fld>
            <a:endParaRPr lang="en-US" sz="800" noProof="0" dirty="0"/>
          </a:p>
        </p:txBody>
      </p:sp>
    </p:spTree>
    <p:extLst>
      <p:ext uri="{BB962C8B-B14F-4D97-AF65-F5344CB8AC3E}">
        <p14:creationId xmlns:p14="http://schemas.microsoft.com/office/powerpoint/2010/main" val="2349612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38BF0F-2D02-4984-AB6B-662AE3C991D2}"/>
              </a:ext>
            </a:extLst>
          </p:cNvPr>
          <p:cNvSpPr>
            <a:spLocks noGrp="1"/>
          </p:cNvSpPr>
          <p:nvPr>
            <p:ph type="title"/>
          </p:nvPr>
        </p:nvSpPr>
        <p:spPr>
          <a:xfrm>
            <a:off x="432000" y="432000"/>
            <a:ext cx="11329200" cy="432000"/>
          </a:xfrm>
        </p:spPr>
        <p:txBody>
          <a:bodyPr anchor="ctr">
            <a:normAutofit/>
          </a:bodyPr>
          <a:lstStyle/>
          <a:p>
            <a:r>
              <a:rPr lang="en-US" sz="3000" dirty="0"/>
              <a:t>Go beyond the basics</a:t>
            </a:r>
          </a:p>
        </p:txBody>
      </p:sp>
      <p:sp>
        <p:nvSpPr>
          <p:cNvPr id="4" name="Slide Number Placeholder 3">
            <a:extLst>
              <a:ext uri="{FF2B5EF4-FFF2-40B4-BE49-F238E27FC236}">
                <a16:creationId xmlns:a16="http://schemas.microsoft.com/office/drawing/2014/main" id="{8747550F-FD30-437D-8955-7F96EEC08F91}"/>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27</a:t>
            </a:fld>
            <a:endParaRPr lang="en-US" noProof="0" dirty="0"/>
          </a:p>
        </p:txBody>
      </p:sp>
      <p:graphicFrame>
        <p:nvGraphicFramePr>
          <p:cNvPr id="6" name="Content Placeholder 1">
            <a:extLst>
              <a:ext uri="{FF2B5EF4-FFF2-40B4-BE49-F238E27FC236}">
                <a16:creationId xmlns:a16="http://schemas.microsoft.com/office/drawing/2014/main" id="{4AE11D9D-03D2-4488-B78D-45A668909C14}"/>
              </a:ext>
            </a:extLst>
          </p:cNvPr>
          <p:cNvGraphicFramePr>
            <a:graphicFrameLocks noGrp="1"/>
          </p:cNvGraphicFramePr>
          <p:nvPr>
            <p:ph idx="1"/>
            <p:extLst>
              <p:ext uri="{D42A27DB-BD31-4B8C-83A1-F6EECF244321}">
                <p14:modId xmlns:p14="http://schemas.microsoft.com/office/powerpoint/2010/main" val="2684927154"/>
              </p:ext>
            </p:extLst>
          </p:nvPr>
        </p:nvGraphicFramePr>
        <p:xfrm>
          <a:off x="432000" y="864000"/>
          <a:ext cx="11329200" cy="532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514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09AAE-4B3C-412D-8CFC-5FF9E84CBEB0}"/>
              </a:ext>
            </a:extLst>
          </p:cNvPr>
          <p:cNvSpPr>
            <a:spLocks noGrp="1"/>
          </p:cNvSpPr>
          <p:nvPr>
            <p:ph type="title"/>
          </p:nvPr>
        </p:nvSpPr>
        <p:spPr>
          <a:xfrm>
            <a:off x="432000" y="432000"/>
            <a:ext cx="11329200" cy="432000"/>
          </a:xfrm>
        </p:spPr>
        <p:txBody>
          <a:bodyPr vert="horz" lIns="91440" tIns="45720" rIns="91440" bIns="45720" rtlCol="0" anchor="ctr">
            <a:normAutofit/>
          </a:bodyPr>
          <a:lstStyle/>
          <a:p>
            <a:r>
              <a:rPr lang="en-US" sz="2200" kern="1200" dirty="0"/>
              <a:t>Conclusion</a:t>
            </a:r>
          </a:p>
        </p:txBody>
      </p:sp>
      <p:sp>
        <p:nvSpPr>
          <p:cNvPr id="4" name="Slide Number Placeholder 3">
            <a:extLst>
              <a:ext uri="{FF2B5EF4-FFF2-40B4-BE49-F238E27FC236}">
                <a16:creationId xmlns:a16="http://schemas.microsoft.com/office/drawing/2014/main" id="{57AEDDAB-4ABD-4805-90A4-7FDE6DB96D0B}"/>
              </a:ext>
            </a:extLst>
          </p:cNvPr>
          <p:cNvSpPr>
            <a:spLocks noGrp="1"/>
          </p:cNvSpPr>
          <p:nvPr>
            <p:ph type="sldNum" sz="quarter" idx="11"/>
          </p:nvPr>
        </p:nvSpPr>
        <p:spPr>
          <a:xfrm>
            <a:off x="11728948" y="6385422"/>
            <a:ext cx="288000" cy="288000"/>
          </a:xfrm>
        </p:spPr>
        <p:txBody>
          <a:bodyPr vert="horz" lIns="91440" tIns="45720" rIns="91440" bIns="45720" rtlCol="0" anchor="ctr">
            <a:normAutofit fontScale="62500" lnSpcReduction="20000"/>
          </a:bodyPr>
          <a:lstStyle/>
          <a:p>
            <a:pPr>
              <a:lnSpc>
                <a:spcPct val="90000"/>
              </a:lnSpc>
              <a:spcAft>
                <a:spcPts val="600"/>
              </a:spcAft>
            </a:pPr>
            <a:fld id="{B67B645E-C5E5-4727-B977-D372A0AA71D9}" type="slidenum">
              <a:rPr lang="en-US" sz="800" noProof="0" smtClean="0"/>
              <a:pPr>
                <a:lnSpc>
                  <a:spcPct val="90000"/>
                </a:lnSpc>
                <a:spcAft>
                  <a:spcPts val="600"/>
                </a:spcAft>
              </a:pPr>
              <a:t>28</a:t>
            </a:fld>
            <a:endParaRPr lang="en-US" sz="800" noProof="0" dirty="0"/>
          </a:p>
        </p:txBody>
      </p:sp>
      <p:graphicFrame>
        <p:nvGraphicFramePr>
          <p:cNvPr id="6" name="Content Placeholder 1">
            <a:extLst>
              <a:ext uri="{FF2B5EF4-FFF2-40B4-BE49-F238E27FC236}">
                <a16:creationId xmlns:a16="http://schemas.microsoft.com/office/drawing/2014/main" id="{AA96CCC0-B9B2-4E6A-9BD3-4523D4742829}"/>
              </a:ext>
            </a:extLst>
          </p:cNvPr>
          <p:cNvGraphicFramePr>
            <a:graphicFrameLocks noGrp="1"/>
          </p:cNvGraphicFramePr>
          <p:nvPr>
            <p:ph idx="1"/>
            <p:extLst>
              <p:ext uri="{D42A27DB-BD31-4B8C-83A1-F6EECF244321}">
                <p14:modId xmlns:p14="http://schemas.microsoft.com/office/powerpoint/2010/main" val="1703687579"/>
              </p:ext>
            </p:extLst>
          </p:nvPr>
        </p:nvGraphicFramePr>
        <p:xfrm>
          <a:off x="432000" y="1152000"/>
          <a:ext cx="11329200" cy="503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41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777-CF97-4F0D-AD73-499A572A08E6}"/>
              </a:ext>
            </a:extLst>
          </p:cNvPr>
          <p:cNvSpPr>
            <a:spLocks noGrp="1"/>
          </p:cNvSpPr>
          <p:nvPr>
            <p:ph type="ctrTitle"/>
          </p:nvPr>
        </p:nvSpPr>
        <p:spPr/>
        <p:txBody>
          <a:bodyPr/>
          <a:lstStyle/>
          <a:p>
            <a:pPr algn="r"/>
            <a:r>
              <a:rPr lang="en-US" sz="7200" dirty="0"/>
              <a:t>Q &amp; A</a:t>
            </a:r>
          </a:p>
        </p:txBody>
      </p:sp>
      <p:pic>
        <p:nvPicPr>
          <p:cNvPr id="11" name="Picture Placeholder 10">
            <a:extLst>
              <a:ext uri="{FF2B5EF4-FFF2-40B4-BE49-F238E27FC236}">
                <a16:creationId xmlns:a16="http://schemas.microsoft.com/office/drawing/2014/main" id="{2A5C6DBC-CE8D-4D10-B166-C728980823D1}"/>
              </a:ext>
            </a:extLst>
          </p:cNvPr>
          <p:cNvPicPr>
            <a:picLocks noGrp="1" noChangeAspect="1"/>
          </p:cNvPicPr>
          <p:nvPr>
            <p:ph type="pic" sz="quarter" idx="10"/>
          </p:nvPr>
        </p:nvPicPr>
        <p:blipFill>
          <a:blip r:embed="rId2"/>
          <a:srcRect l="21747" r="21747"/>
          <a:stretch/>
        </p:blipFill>
        <p:spPr>
          <a:xfrm>
            <a:off x="765110" y="522514"/>
            <a:ext cx="5551713" cy="5747657"/>
          </a:xfrm>
          <a:solidFill>
            <a:schemeClr val="accent3">
              <a:lumMod val="75000"/>
            </a:schemeClr>
          </a:solidFill>
        </p:spPr>
      </p:pic>
    </p:spTree>
    <p:extLst>
      <p:ext uri="{BB962C8B-B14F-4D97-AF65-F5344CB8AC3E}">
        <p14:creationId xmlns:p14="http://schemas.microsoft.com/office/powerpoint/2010/main" val="24229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859470" y="1726237"/>
            <a:ext cx="3863221" cy="720000"/>
          </a:xfrm>
        </p:spPr>
        <p:txBody>
          <a:bodyPr/>
          <a:lstStyle/>
          <a:p>
            <a:r>
              <a:rPr lang="en-US" dirty="0"/>
              <a:t>About Me</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72549" y="2816292"/>
            <a:ext cx="4087450" cy="1415429"/>
          </a:xfrm>
        </p:spPr>
        <p:txBody>
          <a:bodyPr/>
          <a:lstStyle/>
          <a:p>
            <a:pPr>
              <a:lnSpc>
                <a:spcPct val="130000"/>
              </a:lnSpc>
            </a:pPr>
            <a:r>
              <a:rPr lang="en-US" sz="2400" spc="100" dirty="0">
                <a:latin typeface="Georgia"/>
                <a:cs typeface="Georgia"/>
              </a:rPr>
              <a:t>Through passionate and expert consultation, I offer custom safety solutions that elevate your company safety best practices and culture.</a:t>
            </a:r>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78960" y="50801"/>
            <a:ext cx="6511026" cy="6807199"/>
          </a:xfrm>
        </p:spPr>
        <p:txBody>
          <a:bodyPr/>
          <a:lstStyle/>
          <a:p>
            <a:pPr marL="0" indent="0">
              <a:buNone/>
            </a:pPr>
            <a:r>
              <a:rPr lang="en-US" b="1" i="0" dirty="0">
                <a:solidFill>
                  <a:srgbClr val="393938"/>
                </a:solidFill>
                <a:effectLst/>
                <a:latin typeface="gotham_bookregular"/>
              </a:rPr>
              <a:t>Professional Consultant in the field of Environmental Health and Safety. </a:t>
            </a:r>
            <a:endParaRPr lang="en-US" b="1" dirty="0">
              <a:solidFill>
                <a:srgbClr val="393938"/>
              </a:solidFill>
              <a:latin typeface="gotham_bookregular"/>
            </a:endParaRPr>
          </a:p>
          <a:p>
            <a:pPr marL="0" indent="0">
              <a:buNone/>
            </a:pPr>
            <a:r>
              <a:rPr lang="en-US" b="1" i="0" dirty="0">
                <a:solidFill>
                  <a:srgbClr val="393938"/>
                </a:solidFill>
                <a:effectLst/>
                <a:latin typeface="gotham_bookregular"/>
              </a:rPr>
              <a:t>My motto is “EH&amp;S is my passion”. </a:t>
            </a:r>
          </a:p>
          <a:p>
            <a:pPr marL="0" indent="0">
              <a:buNone/>
            </a:pPr>
            <a:r>
              <a:rPr lang="en-US" b="1" dirty="0">
                <a:solidFill>
                  <a:srgbClr val="393938"/>
                </a:solidFill>
                <a:latin typeface="gotham_bookregular"/>
              </a:rPr>
              <a:t>My </a:t>
            </a:r>
            <a:r>
              <a:rPr lang="en-US" b="1" i="0" dirty="0">
                <a:solidFill>
                  <a:srgbClr val="393938"/>
                </a:solidFill>
                <a:effectLst/>
                <a:latin typeface="gotham_bookregular"/>
              </a:rPr>
              <a:t>handle is “The Safety Diva”. </a:t>
            </a:r>
          </a:p>
          <a:p>
            <a:pPr marL="0" indent="0">
              <a:buNone/>
            </a:pPr>
            <a:r>
              <a:rPr lang="en-US" b="1" i="0" dirty="0">
                <a:solidFill>
                  <a:srgbClr val="393938"/>
                </a:solidFill>
                <a:effectLst/>
                <a:latin typeface="gotham_bookregular"/>
              </a:rPr>
              <a:t>Raised in Harlem, NY, I have broken down barriers in the construction industry as a safety professional and business owner. </a:t>
            </a:r>
          </a:p>
          <a:p>
            <a:pPr marL="0" indent="0">
              <a:buNone/>
            </a:pPr>
            <a:r>
              <a:rPr lang="en-US" b="1" dirty="0">
                <a:solidFill>
                  <a:srgbClr val="393938"/>
                </a:solidFill>
                <a:latin typeface="gotham_bookregular"/>
              </a:rPr>
              <a:t>I am</a:t>
            </a:r>
            <a:r>
              <a:rPr lang="en-US" b="1" i="0" dirty="0">
                <a:solidFill>
                  <a:srgbClr val="393938"/>
                </a:solidFill>
                <a:effectLst/>
                <a:latin typeface="gotham_bookregular"/>
              </a:rPr>
              <a:t> proud to be a woman of color in a male dominated industry</a:t>
            </a:r>
            <a:r>
              <a:rPr lang="en-US" b="1" dirty="0">
                <a:solidFill>
                  <a:srgbClr val="393938"/>
                </a:solidFill>
                <a:latin typeface="gotham_bookregular"/>
              </a:rPr>
              <a:t>.</a:t>
            </a:r>
          </a:p>
          <a:p>
            <a:pPr marL="0" indent="0">
              <a:buNone/>
            </a:pPr>
            <a:r>
              <a:rPr lang="en-US" b="1" dirty="0">
                <a:solidFill>
                  <a:srgbClr val="393938"/>
                </a:solidFill>
                <a:latin typeface="gotham_bookregular"/>
              </a:rPr>
              <a:t>I have extensive </a:t>
            </a:r>
            <a:r>
              <a:rPr lang="en-US" b="1" i="0" dirty="0">
                <a:solidFill>
                  <a:srgbClr val="393938"/>
                </a:solidFill>
                <a:effectLst/>
                <a:latin typeface="gotham_bookregular"/>
              </a:rPr>
              <a:t>expertise in the fields of: </a:t>
            </a:r>
          </a:p>
          <a:p>
            <a:r>
              <a:rPr lang="en-US" b="1" i="0" dirty="0">
                <a:solidFill>
                  <a:srgbClr val="393938"/>
                </a:solidFill>
                <a:effectLst/>
                <a:latin typeface="gotham_bookregular"/>
              </a:rPr>
              <a:t>Environmental Health and Safety, </a:t>
            </a:r>
          </a:p>
          <a:p>
            <a:r>
              <a:rPr lang="en-US" b="1" i="0" dirty="0">
                <a:solidFill>
                  <a:srgbClr val="393938"/>
                </a:solidFill>
                <a:effectLst/>
                <a:latin typeface="gotham_bookregular"/>
              </a:rPr>
              <a:t>Industrial Hygiene, </a:t>
            </a:r>
          </a:p>
          <a:p>
            <a:r>
              <a:rPr lang="en-US" b="1" i="0" dirty="0">
                <a:solidFill>
                  <a:srgbClr val="393938"/>
                </a:solidFill>
                <a:effectLst/>
                <a:latin typeface="gotham_bookregular"/>
              </a:rPr>
              <a:t>Environmental Sciences, </a:t>
            </a:r>
          </a:p>
          <a:p>
            <a:r>
              <a:rPr lang="en-US" b="1" i="0" dirty="0">
                <a:solidFill>
                  <a:srgbClr val="393938"/>
                </a:solidFill>
                <a:effectLst/>
                <a:latin typeface="gotham_bookregular"/>
              </a:rPr>
              <a:t>Construction Safety Management,</a:t>
            </a:r>
          </a:p>
          <a:p>
            <a:r>
              <a:rPr lang="en-US" b="1" i="0" dirty="0">
                <a:solidFill>
                  <a:srgbClr val="393938"/>
                </a:solidFill>
                <a:effectLst/>
                <a:latin typeface="gotham_bookregular"/>
              </a:rPr>
              <a:t>Corporate Compliance, </a:t>
            </a:r>
          </a:p>
          <a:p>
            <a:r>
              <a:rPr lang="en-US" b="1" i="0" dirty="0">
                <a:solidFill>
                  <a:srgbClr val="393938"/>
                </a:solidFill>
                <a:effectLst/>
                <a:latin typeface="gotham_bookregular"/>
              </a:rPr>
              <a:t>Toxicology, </a:t>
            </a:r>
          </a:p>
          <a:p>
            <a:r>
              <a:rPr lang="en-US" b="1" i="0" dirty="0">
                <a:solidFill>
                  <a:srgbClr val="393938"/>
                </a:solidFill>
                <a:effectLst/>
                <a:latin typeface="gotham_bookregular"/>
              </a:rPr>
              <a:t>Bioterrorism Preparedness, </a:t>
            </a:r>
          </a:p>
          <a:p>
            <a:r>
              <a:rPr lang="en-US" b="1" i="0" dirty="0">
                <a:solidFill>
                  <a:srgbClr val="393938"/>
                </a:solidFill>
                <a:effectLst/>
                <a:latin typeface="gotham_bookregular"/>
              </a:rPr>
              <a:t>Pharmaceutical Sciences, </a:t>
            </a:r>
          </a:p>
          <a:p>
            <a:r>
              <a:rPr lang="en-US" b="1" i="0" dirty="0">
                <a:solidFill>
                  <a:srgbClr val="393938"/>
                </a:solidFill>
                <a:effectLst/>
                <a:latin typeface="gotham_bookregular"/>
              </a:rPr>
              <a:t>Research, and Development. </a:t>
            </a:r>
          </a:p>
          <a:p>
            <a:pPr marL="0" indent="0">
              <a:buNone/>
            </a:pPr>
            <a:r>
              <a:rPr lang="en-US" b="1" dirty="0">
                <a:solidFill>
                  <a:srgbClr val="393938"/>
                </a:solidFill>
                <a:latin typeface="gotham_bookregular"/>
              </a:rPr>
              <a:t>I have</a:t>
            </a:r>
            <a:r>
              <a:rPr lang="en-US" b="1" i="0" dirty="0">
                <a:solidFill>
                  <a:srgbClr val="393938"/>
                </a:solidFill>
                <a:effectLst/>
                <a:latin typeface="gotham_bookregular"/>
              </a:rPr>
              <a:t> had more than 20 years of experience in the health and safety field in multifaceted environments. Book “The Safety Diva’s Guide to EHS: My Vision for Future Best Practices.”</a:t>
            </a:r>
            <a:endParaRPr lang="en-US" b="1" noProof="1"/>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3</a:t>
            </a:fld>
            <a:endParaRPr lang="en-US" dirty="0"/>
          </a:p>
        </p:txBody>
      </p:sp>
      <p:pic>
        <p:nvPicPr>
          <p:cNvPr id="10" name="Picture Placeholder 9">
            <a:extLst>
              <a:ext uri="{FF2B5EF4-FFF2-40B4-BE49-F238E27FC236}">
                <a16:creationId xmlns:a16="http://schemas.microsoft.com/office/drawing/2014/main" id="{0DB3011E-2363-4A5E-A21D-293149C1F317}"/>
              </a:ext>
            </a:extLst>
          </p:cNvPr>
          <p:cNvPicPr>
            <a:picLocks noGrp="1" noChangeAspect="1"/>
          </p:cNvPicPr>
          <p:nvPr>
            <p:ph type="pic" sz="quarter" idx="10"/>
          </p:nvPr>
        </p:nvPicPr>
        <p:blipFill rotWithShape="1">
          <a:blip r:embed="rId3">
            <a:alphaModFix/>
            <a:duotone>
              <a:schemeClr val="accent3">
                <a:shade val="45000"/>
                <a:satMod val="135000"/>
              </a:schemeClr>
              <a:prstClr val="white"/>
            </a:duotone>
            <a:extLst>
              <a:ext uri="{BEBA8EAE-BF5A-486C-A8C5-ECC9F3942E4B}">
                <a14:imgProps xmlns:a14="http://schemas.microsoft.com/office/drawing/2010/main">
                  <a14:imgLayer r:embed="rId4">
                    <a14:imgEffect>
                      <a14:backgroundRemoval t="10164" b="83883" l="6603" r="59423">
                        <a14:foregroundMark x1="28846" y1="37923" x2="18195" y2="38826"/>
                        <a14:foregroundMark x1="18195" y1="38826" x2="9763" y2="46727"/>
                        <a14:foregroundMark x1="9763" y1="46727" x2="11095" y2="60497"/>
                        <a14:foregroundMark x1="11095" y1="60497" x2="30917" y2="66817"/>
                        <a14:foregroundMark x1="30917" y1="66817" x2="42160" y2="64560"/>
                        <a14:foregroundMark x1="42160" y1="64560" x2="49704" y2="54628"/>
                        <a14:foregroundMark x1="49704" y1="54628" x2="49408" y2="41084"/>
                        <a14:foregroundMark x1="49408" y1="41084" x2="40237" y2="35666"/>
                        <a14:foregroundMark x1="40237" y1="35666" x2="28402" y2="37020"/>
                      </a14:backgroundRemoval>
                    </a14:imgEffect>
                  </a14:imgLayer>
                </a14:imgProps>
              </a:ext>
            </a:extLst>
          </a:blip>
          <a:srcRect l="-6514" t="949" r="33975" b="6902"/>
          <a:stretch/>
        </p:blipFill>
        <p:spPr>
          <a:xfrm>
            <a:off x="4357510" y="2563191"/>
            <a:ext cx="3476980" cy="2271209"/>
          </a:xfrm>
          <a:noFill/>
          <a:ln>
            <a:solidFill>
              <a:schemeClr val="accent3">
                <a:lumMod val="60000"/>
                <a:lumOff val="40000"/>
              </a:schemeClr>
            </a:solidFill>
          </a:ln>
        </p:spPr>
      </p:pic>
    </p:spTree>
    <p:extLst>
      <p:ext uri="{BB962C8B-B14F-4D97-AF65-F5344CB8AC3E}">
        <p14:creationId xmlns:p14="http://schemas.microsoft.com/office/powerpoint/2010/main" val="2122728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360000" y="359999"/>
            <a:ext cx="4186800" cy="3400227"/>
          </a:xfrm>
        </p:spPr>
        <p:txBody>
          <a:bodyPr vert="horz" lIns="0" tIns="0" rIns="0" bIns="0" rtlCol="0" anchor="b">
            <a:normAutofit/>
          </a:bodyPr>
          <a:lstStyle/>
          <a:p>
            <a:r>
              <a:rPr lang="en-US" sz="4800" b="1" kern="1200" spc="-150" dirty="0">
                <a:latin typeface="+mj-lt"/>
                <a:ea typeface="+mj-ea"/>
                <a:cs typeface="+mj-cs"/>
              </a:rPr>
              <a:t>References</a:t>
            </a:r>
          </a:p>
        </p:txBody>
      </p:sp>
      <p:sp>
        <p:nvSpPr>
          <p:cNvPr id="24" name="Slide Number Placeholder 4">
            <a:extLst>
              <a:ext uri="{FF2B5EF4-FFF2-40B4-BE49-F238E27FC236}">
                <a16:creationId xmlns:a16="http://schemas.microsoft.com/office/drawing/2014/main" id="{2A986ACA-4AE9-4E94-AF10-362EFD641B13}"/>
              </a:ext>
            </a:extLst>
          </p:cNvPr>
          <p:cNvSpPr>
            <a:spLocks noGrp="1"/>
          </p:cNvSpPr>
          <p:nvPr>
            <p:ph type="sldNum" sz="quarter" idx="11"/>
          </p:nvPr>
        </p:nvSpPr>
        <p:spPr>
          <a:xfrm>
            <a:off x="11728948" y="6385422"/>
            <a:ext cx="288000" cy="288000"/>
          </a:xfrm>
        </p:spPr>
        <p:txBody>
          <a:bodyPr/>
          <a:lstStyle/>
          <a:p>
            <a:pPr algn="ctr">
              <a:spcAft>
                <a:spcPts val="600"/>
              </a:spcAft>
            </a:pPr>
            <a:fld id="{B67B645E-C5E5-4727-B977-D372A0AA71D9}" type="slidenum">
              <a:rPr lang="en-US" noProof="0" smtClean="0"/>
              <a:pPr algn="ctr">
                <a:spcAft>
                  <a:spcPts val="600"/>
                </a:spcAft>
              </a:pPr>
              <a:t>30</a:t>
            </a:fld>
            <a:endParaRPr lang="en-US" noProof="0"/>
          </a:p>
        </p:txBody>
      </p:sp>
      <p:graphicFrame>
        <p:nvGraphicFramePr>
          <p:cNvPr id="18" name="TextBox 4">
            <a:extLst>
              <a:ext uri="{FF2B5EF4-FFF2-40B4-BE49-F238E27FC236}">
                <a16:creationId xmlns:a16="http://schemas.microsoft.com/office/drawing/2014/main" id="{8D146C93-2A8C-4977-B8FE-92D584F9A827}"/>
              </a:ext>
            </a:extLst>
          </p:cNvPr>
          <p:cNvGraphicFramePr/>
          <p:nvPr>
            <p:extLst>
              <p:ext uri="{D42A27DB-BD31-4B8C-83A1-F6EECF244321}">
                <p14:modId xmlns:p14="http://schemas.microsoft.com/office/powerpoint/2010/main" val="3999794118"/>
              </p:ext>
            </p:extLst>
          </p:nvPr>
        </p:nvGraphicFramePr>
        <p:xfrm>
          <a:off x="3194614" y="81023"/>
          <a:ext cx="8566386" cy="6690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8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Crystal D. Turner-Moffatt</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(914) 382-3827</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safetydiva@cdtehsconsultingllc.com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https://safetydivasacademy.wixsite.com/safetydiva</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31</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F2932-697E-4BE0-896D-7BB3E572741B}"/>
              </a:ext>
            </a:extLst>
          </p:cNvPr>
          <p:cNvSpPr>
            <a:spLocks noGrp="1"/>
          </p:cNvSpPr>
          <p:nvPr>
            <p:ph type="body" sz="quarter" idx="36"/>
          </p:nvPr>
        </p:nvSpPr>
        <p:spPr/>
        <p:txBody>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 understanding of why having sponsors is key to career advancement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Text Placeholder 3">
            <a:extLst>
              <a:ext uri="{FF2B5EF4-FFF2-40B4-BE49-F238E27FC236}">
                <a16:creationId xmlns:a16="http://schemas.microsoft.com/office/drawing/2014/main" id="{46E7654A-67C7-446F-974D-A3D1E1B67CDB}"/>
              </a:ext>
            </a:extLst>
          </p:cNvPr>
          <p:cNvSpPr>
            <a:spLocks noGrp="1"/>
          </p:cNvSpPr>
          <p:nvPr>
            <p:ph type="body" sz="quarter" idx="17"/>
          </p:nvPr>
        </p:nvSpPr>
        <p:spPr/>
        <p:txBody>
          <a:bodyPr/>
          <a:lstStyle/>
          <a:p>
            <a:r>
              <a:rPr lang="en-US" b="1" u="sng" dirty="0"/>
              <a:t>Describe</a:t>
            </a:r>
          </a:p>
        </p:txBody>
      </p:sp>
      <p:pic>
        <p:nvPicPr>
          <p:cNvPr id="15" name="Picture Placeholder 14">
            <a:extLst>
              <a:ext uri="{FF2B5EF4-FFF2-40B4-BE49-F238E27FC236}">
                <a16:creationId xmlns:a16="http://schemas.microsoft.com/office/drawing/2014/main" id="{222F6176-46EB-411D-843B-257BA1A6ECE9}"/>
              </a:ext>
            </a:extLst>
          </p:cNvPr>
          <p:cNvPicPr>
            <a:picLocks noGrp="1" noChangeAspect="1"/>
          </p:cNvPicPr>
          <p:nvPr>
            <p:ph type="pic" sz="quarter" idx="45"/>
          </p:nvPr>
        </p:nvPicPr>
        <p:blipFill rotWithShape="1">
          <a:blip r:embed="rId2">
            <a:duotone>
              <a:prstClr val="black"/>
              <a:schemeClr val="accent3">
                <a:tint val="45000"/>
                <a:satMod val="400000"/>
              </a:schemeClr>
            </a:duotone>
          </a:blip>
          <a:srcRect/>
          <a:stretch/>
        </p:blipFill>
        <p:spPr/>
      </p:pic>
      <p:sp>
        <p:nvSpPr>
          <p:cNvPr id="5" name="Text Placeholder 4">
            <a:extLst>
              <a:ext uri="{FF2B5EF4-FFF2-40B4-BE49-F238E27FC236}">
                <a16:creationId xmlns:a16="http://schemas.microsoft.com/office/drawing/2014/main" id="{BE6BC897-ADBD-4E59-B875-66F822340C52}"/>
              </a:ext>
            </a:extLst>
          </p:cNvPr>
          <p:cNvSpPr>
            <a:spLocks noGrp="1"/>
          </p:cNvSpPr>
          <p:nvPr>
            <p:ph type="body" sz="quarter" idx="18"/>
          </p:nvPr>
        </p:nvSpPr>
        <p:spPr/>
        <p:txBody>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he key role of Sponsorship</a:t>
            </a:r>
          </a:p>
          <a:p>
            <a:endParaRPr lang="en-US" dirty="0"/>
          </a:p>
        </p:txBody>
      </p:sp>
      <p:pic>
        <p:nvPicPr>
          <p:cNvPr id="17" name="Picture Placeholder 16">
            <a:extLst>
              <a:ext uri="{FF2B5EF4-FFF2-40B4-BE49-F238E27FC236}">
                <a16:creationId xmlns:a16="http://schemas.microsoft.com/office/drawing/2014/main" id="{BB94B279-2B17-4502-AD17-61ACF315CE82}"/>
              </a:ext>
            </a:extLst>
          </p:cNvPr>
          <p:cNvPicPr>
            <a:picLocks noGrp="1" noChangeAspect="1"/>
          </p:cNvPicPr>
          <p:nvPr>
            <p:ph type="pic" sz="quarter" idx="47"/>
          </p:nvPr>
        </p:nvPicPr>
        <p:blipFill rotWithShape="1">
          <a:blip r:embed="rId3">
            <a:duotone>
              <a:schemeClr val="bg2">
                <a:shade val="45000"/>
                <a:satMod val="135000"/>
              </a:schemeClr>
              <a:prstClr val="white"/>
            </a:duotone>
          </a:blip>
          <a:srcRect t="128" b="128"/>
          <a:stretch/>
        </p:blipFill>
        <p:spPr>
          <a:solidFill>
            <a:schemeClr val="accent3">
              <a:lumMod val="75000"/>
            </a:schemeClr>
          </a:solidFill>
        </p:spPr>
      </p:pic>
      <p:sp>
        <p:nvSpPr>
          <p:cNvPr id="7" name="Text Placeholder 6">
            <a:extLst>
              <a:ext uri="{FF2B5EF4-FFF2-40B4-BE49-F238E27FC236}">
                <a16:creationId xmlns:a16="http://schemas.microsoft.com/office/drawing/2014/main" id="{491E0035-200F-40A6-9C75-82EFEF594802}"/>
              </a:ext>
            </a:extLst>
          </p:cNvPr>
          <p:cNvSpPr>
            <a:spLocks noGrp="1"/>
          </p:cNvSpPr>
          <p:nvPr>
            <p:ph type="body" sz="quarter" idx="33"/>
          </p:nvPr>
        </p:nvSpPr>
        <p:spPr/>
        <p:txBody>
          <a:bodyPr/>
          <a:lstStyle/>
          <a:p>
            <a:r>
              <a:rPr lang="en-US" b="1" u="sng" dirty="0"/>
              <a:t>List</a:t>
            </a:r>
          </a:p>
        </p:txBody>
      </p:sp>
      <p:sp>
        <p:nvSpPr>
          <p:cNvPr id="8" name="Text Placeholder 7">
            <a:extLst>
              <a:ext uri="{FF2B5EF4-FFF2-40B4-BE49-F238E27FC236}">
                <a16:creationId xmlns:a16="http://schemas.microsoft.com/office/drawing/2014/main" id="{64ED59CC-E76B-447A-A3D7-F3443AF84805}"/>
              </a:ext>
            </a:extLst>
          </p:cNvPr>
          <p:cNvSpPr>
            <a:spLocks noGrp="1"/>
          </p:cNvSpPr>
          <p:nvPr>
            <p:ph type="body" sz="quarter" idx="34"/>
          </p:nvPr>
        </p:nvSpPr>
        <p:spPr>
          <a:xfrm>
            <a:off x="2562659" y="4756648"/>
            <a:ext cx="1620000" cy="1004071"/>
          </a:xfrm>
        </p:spPr>
        <p:txBody>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ifferences between having a Mentor or </a:t>
            </a:r>
            <a:r>
              <a:rPr lang="en-US" sz="2000" b="1" dirty="0">
                <a:latin typeface="Calibri" panose="020F0502020204030204" pitchFamily="34" charset="0"/>
                <a:ea typeface="Calibri" panose="020F0502020204030204" pitchFamily="34" charset="0"/>
                <a:cs typeface="Times New Roman" panose="02020603050405020304" pitchFamily="18" charset="0"/>
              </a:rPr>
              <a:t>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ponsor</a:t>
            </a:r>
            <a:endParaRPr lang="en-US" sz="2000" b="1" dirty="0"/>
          </a:p>
        </p:txBody>
      </p:sp>
      <p:pic>
        <p:nvPicPr>
          <p:cNvPr id="19" name="Picture Placeholder 18">
            <a:extLst>
              <a:ext uri="{FF2B5EF4-FFF2-40B4-BE49-F238E27FC236}">
                <a16:creationId xmlns:a16="http://schemas.microsoft.com/office/drawing/2014/main" id="{DB9ABC0D-6B54-4641-A311-D6E75015B225}"/>
              </a:ext>
            </a:extLst>
          </p:cNvPr>
          <p:cNvPicPr>
            <a:picLocks noGrp="1" noChangeAspect="1"/>
          </p:cNvPicPr>
          <p:nvPr>
            <p:ph type="pic" sz="quarter" idx="48"/>
          </p:nvPr>
        </p:nvPicPr>
        <p:blipFill rotWithShape="1">
          <a:blip r:embed="rId4"/>
          <a:srcRect t="128" b="128"/>
          <a:stretch/>
        </p:blipFill>
        <p:spPr/>
      </p:pic>
      <p:sp>
        <p:nvSpPr>
          <p:cNvPr id="10" name="Text Placeholder 9">
            <a:extLst>
              <a:ext uri="{FF2B5EF4-FFF2-40B4-BE49-F238E27FC236}">
                <a16:creationId xmlns:a16="http://schemas.microsoft.com/office/drawing/2014/main" id="{A0C32520-F03C-4B47-AFF3-1BD161CE75BD}"/>
              </a:ext>
            </a:extLst>
          </p:cNvPr>
          <p:cNvSpPr>
            <a:spLocks noGrp="1"/>
          </p:cNvSpPr>
          <p:nvPr>
            <p:ph type="body" sz="quarter" idx="35"/>
          </p:nvPr>
        </p:nvSpPr>
        <p:spPr/>
        <p:txBody>
          <a:bodyPr/>
          <a:lstStyle/>
          <a:p>
            <a:r>
              <a:rPr lang="en-US" b="1" u="sng" dirty="0"/>
              <a:t>Demonstrate</a:t>
            </a:r>
          </a:p>
        </p:txBody>
      </p:sp>
      <p:sp>
        <p:nvSpPr>
          <p:cNvPr id="11" name="Title 10">
            <a:extLst>
              <a:ext uri="{FF2B5EF4-FFF2-40B4-BE49-F238E27FC236}">
                <a16:creationId xmlns:a16="http://schemas.microsoft.com/office/drawing/2014/main" id="{3569B9F5-F261-4607-8E80-CAF7F372579C}"/>
              </a:ext>
            </a:extLst>
          </p:cNvPr>
          <p:cNvSpPr>
            <a:spLocks noGrp="1"/>
          </p:cNvSpPr>
          <p:nvPr>
            <p:ph type="ctrTitle"/>
          </p:nvPr>
        </p:nvSpPr>
        <p:spPr/>
        <p:txBody>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Objectives</a:t>
            </a:r>
            <a:endParaRPr lang="en-US" dirty="0"/>
          </a:p>
        </p:txBody>
      </p:sp>
      <p:sp>
        <p:nvSpPr>
          <p:cNvPr id="13" name="Slide Number Placeholder 12">
            <a:extLst>
              <a:ext uri="{FF2B5EF4-FFF2-40B4-BE49-F238E27FC236}">
                <a16:creationId xmlns:a16="http://schemas.microsoft.com/office/drawing/2014/main" id="{EF3C6C87-AFDF-4A10-9778-04C46F7E3611}"/>
              </a:ext>
            </a:extLst>
          </p:cNvPr>
          <p:cNvSpPr>
            <a:spLocks noGrp="1"/>
          </p:cNvSpPr>
          <p:nvPr>
            <p:ph type="sldNum" sz="quarter" idx="50"/>
          </p:nvPr>
        </p:nvSpPr>
        <p:spPr/>
        <p:txBody>
          <a:bodyPr/>
          <a:lstStyle/>
          <a:p>
            <a:fld id="{B67B645E-C5E5-4727-B977-D372A0AA71D9}" type="slidenum">
              <a:rPr lang="en-US" noProof="0" smtClean="0"/>
              <a:pPr/>
              <a:t>4</a:t>
            </a:fld>
            <a:endParaRPr lang="en-US" noProof="0" dirty="0"/>
          </a:p>
        </p:txBody>
      </p:sp>
    </p:spTree>
    <p:extLst>
      <p:ext uri="{BB962C8B-B14F-4D97-AF65-F5344CB8AC3E}">
        <p14:creationId xmlns:p14="http://schemas.microsoft.com/office/powerpoint/2010/main" val="39314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E1D9F-22C5-40D7-9E0F-C142605FDEE3}"/>
              </a:ext>
            </a:extLst>
          </p:cNvPr>
          <p:cNvSpPr>
            <a:spLocks noGrp="1"/>
          </p:cNvSpPr>
          <p:nvPr>
            <p:ph idx="1"/>
          </p:nvPr>
        </p:nvSpPr>
        <p:spPr>
          <a:xfrm>
            <a:off x="5181292" y="359999"/>
            <a:ext cx="6579707" cy="5764939"/>
          </a:xfrm>
        </p:spPr>
        <p:txBody>
          <a:bodyPr>
            <a:normAutofit fontScale="92500"/>
          </a:bodyPr>
          <a:lstStyle/>
          <a:p>
            <a:r>
              <a:rPr lang="en-US" sz="2800" dirty="0">
                <a:effectLst/>
              </a:rPr>
              <a:t>Asking for the right type of help can be challenging, especially if you are an already-experienced professional seeking your first leadership role. </a:t>
            </a:r>
          </a:p>
          <a:p>
            <a:r>
              <a:rPr lang="en-US" sz="2800" dirty="0">
                <a:effectLst/>
              </a:rPr>
              <a:t>While many pipeline initiatives dedicate themselves to bridging the gender gap in STEM education and entry-level professionals few are focused on addressing the emerging leadership problem. </a:t>
            </a:r>
          </a:p>
          <a:p>
            <a:r>
              <a:rPr lang="en-US" sz="2800" dirty="0">
                <a:effectLst/>
              </a:rPr>
              <a:t>When you first begin your career, it’s important to enlist a few great mentors. </a:t>
            </a:r>
          </a:p>
          <a:p>
            <a:r>
              <a:rPr lang="en-US" sz="2800" dirty="0">
                <a:effectLst/>
              </a:rPr>
              <a:t>As your career advances toward mid-level opportunities and beyond, you should enlist a diverse slate of mentors, and seek out an elite category of advocate: </a:t>
            </a:r>
            <a:r>
              <a:rPr lang="en-US" sz="2800" b="1" i="1" dirty="0">
                <a:effectLst/>
              </a:rPr>
              <a:t>a sponsor</a:t>
            </a:r>
            <a:r>
              <a:rPr lang="en-US" sz="2800" dirty="0">
                <a:effectLst/>
              </a:rPr>
              <a:t>.</a:t>
            </a:r>
          </a:p>
          <a:p>
            <a:endParaRPr lang="en-US" dirty="0"/>
          </a:p>
        </p:txBody>
      </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360000" y="359999"/>
            <a:ext cx="4186800" cy="3400227"/>
          </a:xfrm>
        </p:spPr>
        <p:txBody>
          <a:bodyPr anchor="b">
            <a:normAutofit/>
          </a:bodyPr>
          <a:lstStyle/>
          <a:p>
            <a:r>
              <a:rPr lang="en-US" dirty="0">
                <a:effectLst/>
              </a:rPr>
              <a:t>Equipping The Next Generation For Leadership Positions in EHS</a:t>
            </a:r>
            <a:endParaRPr lang="en-US" dirty="0"/>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5</a:t>
            </a:fld>
            <a:endParaRPr lang="en-US" noProof="0" dirty="0"/>
          </a:p>
        </p:txBody>
      </p:sp>
    </p:spTree>
    <p:extLst>
      <p:ext uri="{BB962C8B-B14F-4D97-AF65-F5344CB8AC3E}">
        <p14:creationId xmlns:p14="http://schemas.microsoft.com/office/powerpoint/2010/main" val="57262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E1D9F-22C5-40D7-9E0F-C142605FDEE3}"/>
              </a:ext>
            </a:extLst>
          </p:cNvPr>
          <p:cNvSpPr>
            <a:spLocks noGrp="1"/>
          </p:cNvSpPr>
          <p:nvPr>
            <p:ph idx="1"/>
          </p:nvPr>
        </p:nvSpPr>
        <p:spPr>
          <a:xfrm>
            <a:off x="5181292" y="359999"/>
            <a:ext cx="6579707" cy="5764939"/>
          </a:xfrm>
        </p:spPr>
        <p:txBody>
          <a:bodyPr>
            <a:normAutofit/>
          </a:bodyPr>
          <a:lstStyle/>
          <a:p>
            <a:pPr marL="0" marR="0">
              <a:spcBef>
                <a:spcPts val="0"/>
              </a:spcBef>
              <a:spcAft>
                <a:spcPts val="800"/>
              </a:spcAft>
            </a:pPr>
            <a:r>
              <a:rPr lang="en-US" sz="2800" dirty="0">
                <a:effectLst/>
              </a:rPr>
              <a:t>According to research from the Center for Talent Innovation (CTI), the vast majority of women (85%) and multicultural professionals (81%) need navigational support to advance in their careers but receive it less often than Caucasian men.</a:t>
            </a:r>
          </a:p>
          <a:p>
            <a:pPr marL="0" marR="0">
              <a:spcBef>
                <a:spcPts val="0"/>
              </a:spcBef>
              <a:spcAft>
                <a:spcPts val="800"/>
              </a:spcAft>
            </a:pPr>
            <a:r>
              <a:rPr lang="en-US" sz="2800" dirty="0">
                <a:effectLst/>
              </a:rPr>
              <a:t> However, a 2010 Catalyst study revealed that more women than men have been assigned mentors yet 15% more men won promotions. Why? </a:t>
            </a:r>
          </a:p>
          <a:p>
            <a:pPr marL="0" marR="0">
              <a:spcBef>
                <a:spcPts val="0"/>
              </a:spcBef>
              <a:spcAft>
                <a:spcPts val="800"/>
              </a:spcAft>
            </a:pPr>
            <a:r>
              <a:rPr lang="en-US" sz="2800" dirty="0">
                <a:effectLst/>
              </a:rPr>
              <a:t>The findings indicate that having more mentorship did not lead to advancement but having a senior mentor in a position to provide sponsorship did. </a:t>
            </a:r>
          </a:p>
          <a:p>
            <a:endParaRPr lang="en-US" dirty="0"/>
          </a:p>
        </p:txBody>
      </p:sp>
      <p:sp>
        <p:nvSpPr>
          <p:cNvPr id="3" name="Title 2">
            <a:extLst>
              <a:ext uri="{FF2B5EF4-FFF2-40B4-BE49-F238E27FC236}">
                <a16:creationId xmlns:a16="http://schemas.microsoft.com/office/drawing/2014/main" id="{C9E3E323-7F28-417C-A2C5-322AB578F9B3}"/>
              </a:ext>
            </a:extLst>
          </p:cNvPr>
          <p:cNvSpPr>
            <a:spLocks noGrp="1"/>
          </p:cNvSpPr>
          <p:nvPr>
            <p:ph type="title"/>
          </p:nvPr>
        </p:nvSpPr>
        <p:spPr>
          <a:xfrm>
            <a:off x="360000" y="359999"/>
            <a:ext cx="4186800" cy="3400227"/>
          </a:xfrm>
        </p:spPr>
        <p:txBody>
          <a:bodyPr anchor="b">
            <a:normAutofit/>
          </a:bodyPr>
          <a:lstStyle/>
          <a:p>
            <a:pPr marL="0" marR="0">
              <a:spcBef>
                <a:spcPts val="0"/>
              </a:spcBef>
              <a:spcAft>
                <a:spcPts val="800"/>
              </a:spcAft>
            </a:pPr>
            <a:r>
              <a:rPr lang="en-US" b="1" dirty="0">
                <a:effectLst/>
              </a:rPr>
              <a:t>The Key Role of Sponsorship </a:t>
            </a:r>
            <a:endParaRPr lang="en-US" dirty="0">
              <a:effectLst/>
            </a:endParaRPr>
          </a:p>
        </p:txBody>
      </p:sp>
      <p:sp>
        <p:nvSpPr>
          <p:cNvPr id="4" name="Slide Number Placeholder 3">
            <a:extLst>
              <a:ext uri="{FF2B5EF4-FFF2-40B4-BE49-F238E27FC236}">
                <a16:creationId xmlns:a16="http://schemas.microsoft.com/office/drawing/2014/main" id="{0CD84594-1375-48C8-AFED-8A936839633A}"/>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6</a:t>
            </a:fld>
            <a:endParaRPr lang="en-US" noProof="0" dirty="0"/>
          </a:p>
        </p:txBody>
      </p:sp>
    </p:spTree>
    <p:extLst>
      <p:ext uri="{BB962C8B-B14F-4D97-AF65-F5344CB8AC3E}">
        <p14:creationId xmlns:p14="http://schemas.microsoft.com/office/powerpoint/2010/main" val="288984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8A9414-43B3-4094-B02D-4F44BA691E01}"/>
              </a:ext>
            </a:extLst>
          </p:cNvPr>
          <p:cNvPicPr>
            <a:picLocks noGrp="1" noChangeAspect="1"/>
          </p:cNvPicPr>
          <p:nvPr>
            <p:ph idx="1"/>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59409" y="1095022"/>
            <a:ext cx="10473179" cy="2666604"/>
          </a:xfrm>
          <a:prstGeom prst="rect">
            <a:avLst/>
          </a:prstGeom>
          <a:ln/>
        </p:spPr>
        <p:style>
          <a:lnRef idx="2">
            <a:schemeClr val="accent3"/>
          </a:lnRef>
          <a:fillRef idx="1">
            <a:schemeClr val="lt1"/>
          </a:fillRef>
          <a:effectRef idx="0">
            <a:schemeClr val="accent3"/>
          </a:effectRef>
          <a:fontRef idx="minor">
            <a:schemeClr val="dk1"/>
          </a:fontRef>
        </p:style>
      </p:pic>
      <p:sp>
        <p:nvSpPr>
          <p:cNvPr id="3" name="Title 2">
            <a:extLst>
              <a:ext uri="{FF2B5EF4-FFF2-40B4-BE49-F238E27FC236}">
                <a16:creationId xmlns:a16="http://schemas.microsoft.com/office/drawing/2014/main" id="{3313EE0D-28E5-401C-80E9-57C8F12A6985}"/>
              </a:ext>
            </a:extLst>
          </p:cNvPr>
          <p:cNvSpPr>
            <a:spLocks noGrp="1"/>
          </p:cNvSpPr>
          <p:nvPr>
            <p:ph type="title"/>
          </p:nvPr>
        </p:nvSpPr>
        <p:spPr>
          <a:xfrm>
            <a:off x="432000" y="432000"/>
            <a:ext cx="11329200" cy="432000"/>
          </a:xfrm>
        </p:spPr>
        <p:txBody>
          <a:bodyPr anchor="ctr">
            <a:normAutofit fontScale="90000"/>
          </a:bodyPr>
          <a:lstStyle/>
          <a:p>
            <a:pPr marL="0" marR="0">
              <a:spcBef>
                <a:spcPts val="0"/>
              </a:spcBef>
              <a:spcAft>
                <a:spcPts val="800"/>
              </a:spcAft>
            </a:pPr>
            <a:r>
              <a:rPr lang="en-US" sz="3600" b="1" dirty="0">
                <a:effectLst/>
              </a:rPr>
              <a:t>What is the difference between having a mentor or having a sponsor? </a:t>
            </a:r>
            <a:br>
              <a:rPr lang="en-US" sz="1500" dirty="0">
                <a:effectLst/>
              </a:rPr>
            </a:br>
            <a:endParaRPr lang="en-US" sz="1500" dirty="0"/>
          </a:p>
        </p:txBody>
      </p:sp>
      <p:sp>
        <p:nvSpPr>
          <p:cNvPr id="4" name="Slide Number Placeholder 3">
            <a:extLst>
              <a:ext uri="{FF2B5EF4-FFF2-40B4-BE49-F238E27FC236}">
                <a16:creationId xmlns:a16="http://schemas.microsoft.com/office/drawing/2014/main" id="{B085ED37-1719-421E-86A6-E0A805057421}"/>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7</a:t>
            </a:fld>
            <a:endParaRPr lang="en-US" noProof="0" dirty="0"/>
          </a:p>
        </p:txBody>
      </p:sp>
      <p:sp>
        <p:nvSpPr>
          <p:cNvPr id="6" name="TextBox 5">
            <a:extLst>
              <a:ext uri="{FF2B5EF4-FFF2-40B4-BE49-F238E27FC236}">
                <a16:creationId xmlns:a16="http://schemas.microsoft.com/office/drawing/2014/main" id="{5495DA94-087E-476E-835F-111601BCAB5E}"/>
              </a:ext>
            </a:extLst>
          </p:cNvPr>
          <p:cNvSpPr txBox="1"/>
          <p:nvPr/>
        </p:nvSpPr>
        <p:spPr>
          <a:xfrm>
            <a:off x="859409" y="3992648"/>
            <a:ext cx="10473179" cy="1380378"/>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marL="0" marR="0">
              <a:lnSpc>
                <a:spcPct val="107000"/>
              </a:lnSpc>
              <a:spcBef>
                <a:spcPts val="0"/>
              </a:spcBef>
              <a:spcAft>
                <a:spcPts val="800"/>
              </a:spcAft>
            </a:pPr>
            <a:r>
              <a:rPr lang="en-US" sz="4000" b="1" dirty="0">
                <a:effectLst/>
                <a:ea typeface="Calibri" panose="020F0502020204030204" pitchFamily="34" charset="0"/>
                <a:cs typeface="Times New Roman" panose="02020603050405020304" pitchFamily="18" charset="0"/>
              </a:rPr>
              <a:t>“A mentor helps you </a:t>
            </a:r>
            <a:r>
              <a:rPr lang="en-US" sz="4000" b="1" i="1" dirty="0">
                <a:effectLst/>
                <a:ea typeface="Calibri" panose="020F0502020204030204" pitchFamily="34" charset="0"/>
                <a:cs typeface="Times New Roman" panose="02020603050405020304" pitchFamily="18" charset="0"/>
              </a:rPr>
              <a:t>skill up</a:t>
            </a:r>
            <a:r>
              <a:rPr lang="en-US" sz="4000" b="1" dirty="0">
                <a:effectLst/>
                <a:ea typeface="Calibri" panose="020F0502020204030204" pitchFamily="34" charset="0"/>
                <a:cs typeface="Times New Roman" panose="02020603050405020304" pitchFamily="18" charset="0"/>
              </a:rPr>
              <a:t>, whereas a sponsor will help you </a:t>
            </a:r>
            <a:r>
              <a:rPr lang="en-US" sz="4000" b="1" i="1" dirty="0">
                <a:effectLst/>
                <a:ea typeface="Calibri" panose="020F0502020204030204" pitchFamily="34" charset="0"/>
                <a:cs typeface="Times New Roman" panose="02020603050405020304" pitchFamily="18" charset="0"/>
              </a:rPr>
              <a:t>move up</a:t>
            </a:r>
            <a:r>
              <a:rPr lang="en-US" sz="4000" b="1"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9142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EE0D-28E5-401C-80E9-57C8F12A6985}"/>
              </a:ext>
            </a:extLst>
          </p:cNvPr>
          <p:cNvSpPr>
            <a:spLocks noGrp="1"/>
          </p:cNvSpPr>
          <p:nvPr>
            <p:ph type="title"/>
          </p:nvPr>
        </p:nvSpPr>
        <p:spPr>
          <a:xfrm>
            <a:off x="431001" y="776688"/>
            <a:ext cx="4186800" cy="3400227"/>
          </a:xfrm>
        </p:spPr>
        <p:txBody>
          <a:bodyPr anchor="b">
            <a:normAutofit/>
          </a:bodyPr>
          <a:lstStyle/>
          <a:p>
            <a:pPr marL="0" marR="0">
              <a:spcBef>
                <a:spcPts val="0"/>
              </a:spcBef>
              <a:spcAft>
                <a:spcPts val="800"/>
              </a:spcAft>
            </a:pPr>
            <a:r>
              <a:rPr lang="en-US" b="1" dirty="0">
                <a:effectLst/>
              </a:rPr>
              <a:t>What is the difference between having a mentor or having a sponsor? </a:t>
            </a:r>
            <a:br>
              <a:rPr lang="en-US" dirty="0">
                <a:effectLst/>
              </a:rPr>
            </a:br>
            <a:endParaRPr lang="en-US" dirty="0"/>
          </a:p>
        </p:txBody>
      </p:sp>
      <p:sp>
        <p:nvSpPr>
          <p:cNvPr id="4" name="Slide Number Placeholder 3">
            <a:extLst>
              <a:ext uri="{FF2B5EF4-FFF2-40B4-BE49-F238E27FC236}">
                <a16:creationId xmlns:a16="http://schemas.microsoft.com/office/drawing/2014/main" id="{B085ED37-1719-421E-86A6-E0A805057421}"/>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8</a:t>
            </a:fld>
            <a:endParaRPr lang="en-US" noProof="0" dirty="0"/>
          </a:p>
        </p:txBody>
      </p:sp>
      <p:graphicFrame>
        <p:nvGraphicFramePr>
          <p:cNvPr id="8" name="Content Placeholder 5">
            <a:extLst>
              <a:ext uri="{FF2B5EF4-FFF2-40B4-BE49-F238E27FC236}">
                <a16:creationId xmlns:a16="http://schemas.microsoft.com/office/drawing/2014/main" id="{FF8521E3-E975-4BDD-9641-47CE3FAE17ED}"/>
              </a:ext>
            </a:extLst>
          </p:cNvPr>
          <p:cNvGraphicFramePr>
            <a:graphicFrameLocks noGrp="1"/>
          </p:cNvGraphicFramePr>
          <p:nvPr>
            <p:ph idx="1"/>
            <p:extLst>
              <p:ext uri="{D42A27DB-BD31-4B8C-83A1-F6EECF244321}">
                <p14:modId xmlns:p14="http://schemas.microsoft.com/office/powerpoint/2010/main" val="913107668"/>
              </p:ext>
            </p:extLst>
          </p:nvPr>
        </p:nvGraphicFramePr>
        <p:xfrm>
          <a:off x="5181292" y="546530"/>
          <a:ext cx="6579707" cy="576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01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E05FD-FA6B-4507-91E2-1A1336F6012B}"/>
              </a:ext>
            </a:extLst>
          </p:cNvPr>
          <p:cNvSpPr>
            <a:spLocks noGrp="1"/>
          </p:cNvSpPr>
          <p:nvPr>
            <p:ph type="title"/>
          </p:nvPr>
        </p:nvSpPr>
        <p:spPr/>
        <p:txBody>
          <a:bodyPr/>
          <a:lstStyle/>
          <a:p>
            <a:r>
              <a:rPr lang="en-US" dirty="0"/>
              <a:t>Mentors vs. Sponsors</a:t>
            </a:r>
          </a:p>
        </p:txBody>
      </p:sp>
      <p:sp>
        <p:nvSpPr>
          <p:cNvPr id="4" name="Slide Number Placeholder 3">
            <a:extLst>
              <a:ext uri="{FF2B5EF4-FFF2-40B4-BE49-F238E27FC236}">
                <a16:creationId xmlns:a16="http://schemas.microsoft.com/office/drawing/2014/main" id="{383DAC55-A097-4EE9-B6ED-5B00C660CBC8}"/>
              </a:ext>
            </a:extLst>
          </p:cNvPr>
          <p:cNvSpPr>
            <a:spLocks noGrp="1"/>
          </p:cNvSpPr>
          <p:nvPr>
            <p:ph type="sldNum" sz="quarter" idx="11"/>
          </p:nvPr>
        </p:nvSpPr>
        <p:spPr/>
        <p:txBody>
          <a:bodyPr/>
          <a:lstStyle/>
          <a:p>
            <a:pPr algn="ctr"/>
            <a:fld id="{B67B645E-C5E5-4727-B977-D372A0AA71D9}" type="slidenum">
              <a:rPr lang="en-US" noProof="0" smtClean="0"/>
              <a:pPr algn="ctr"/>
              <a:t>9</a:t>
            </a:fld>
            <a:endParaRPr lang="en-US" noProof="0" dirty="0"/>
          </a:p>
        </p:txBody>
      </p:sp>
      <p:graphicFrame>
        <p:nvGraphicFramePr>
          <p:cNvPr id="8" name="Content Placeholder 7">
            <a:extLst>
              <a:ext uri="{FF2B5EF4-FFF2-40B4-BE49-F238E27FC236}">
                <a16:creationId xmlns:a16="http://schemas.microsoft.com/office/drawing/2014/main" id="{AD4A2937-4A77-4965-97D4-2260469A2D3C}"/>
              </a:ext>
            </a:extLst>
          </p:cNvPr>
          <p:cNvGraphicFramePr>
            <a:graphicFrameLocks noGrp="1"/>
          </p:cNvGraphicFramePr>
          <p:nvPr>
            <p:ph idx="1"/>
            <p:extLst>
              <p:ext uri="{D42A27DB-BD31-4B8C-83A1-F6EECF244321}">
                <p14:modId xmlns:p14="http://schemas.microsoft.com/office/powerpoint/2010/main" val="1924783901"/>
              </p:ext>
            </p:extLst>
          </p:nvPr>
        </p:nvGraphicFramePr>
        <p:xfrm>
          <a:off x="242974" y="864000"/>
          <a:ext cx="11706051" cy="5401334"/>
        </p:xfrm>
        <a:graphic>
          <a:graphicData uri="http://schemas.openxmlformats.org/drawingml/2006/table">
            <a:tbl>
              <a:tblPr/>
              <a:tblGrid>
                <a:gridCol w="5655069">
                  <a:extLst>
                    <a:ext uri="{9D8B030D-6E8A-4147-A177-3AD203B41FA5}">
                      <a16:colId xmlns:a16="http://schemas.microsoft.com/office/drawing/2014/main" val="805505706"/>
                    </a:ext>
                  </a:extLst>
                </a:gridCol>
                <a:gridCol w="598007">
                  <a:extLst>
                    <a:ext uri="{9D8B030D-6E8A-4147-A177-3AD203B41FA5}">
                      <a16:colId xmlns:a16="http://schemas.microsoft.com/office/drawing/2014/main" val="655031959"/>
                    </a:ext>
                  </a:extLst>
                </a:gridCol>
                <a:gridCol w="5452975">
                  <a:extLst>
                    <a:ext uri="{9D8B030D-6E8A-4147-A177-3AD203B41FA5}">
                      <a16:colId xmlns:a16="http://schemas.microsoft.com/office/drawing/2014/main" val="1060982285"/>
                    </a:ext>
                  </a:extLst>
                </a:gridCol>
              </a:tblGrid>
              <a:tr h="377969">
                <a:tc>
                  <a:txBody>
                    <a:bodyPr/>
                    <a:lstStyle/>
                    <a:p>
                      <a:pPr marL="0" marR="73660" algn="r" eaLnBrk="0" hangingPunct="0">
                        <a:lnSpc>
                          <a:spcPct val="107000"/>
                        </a:lnSpc>
                        <a:spcBef>
                          <a:spcPts val="18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have mentees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8255" marR="0" algn="ctr" eaLnBrk="0" hangingPunct="0">
                        <a:lnSpc>
                          <a:spcPct val="107000"/>
                        </a:lnSpc>
                        <a:spcBef>
                          <a:spcPts val="51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0" eaLnBrk="0" hangingPunct="0">
                        <a:lnSpc>
                          <a:spcPct val="107000"/>
                        </a:lnSpc>
                        <a:spcBef>
                          <a:spcPts val="18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have protégés.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2099903118"/>
                  </a:ext>
                </a:extLst>
              </a:tr>
              <a:tr h="605430">
                <a:tc>
                  <a:txBody>
                    <a:bodyPr/>
                    <a:lstStyle/>
                    <a:p>
                      <a:pPr marL="176530" marR="59055" indent="-15240" algn="r" eaLnBrk="0" hangingPunct="0">
                        <a:lnSpc>
                          <a:spcPct val="107000"/>
                        </a:lnSpc>
                        <a:spcBef>
                          <a:spcPts val="14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mentor could be anyone in a position with experience                   desired by a mentee who can offer advice and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45"/>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122555" eaLnBrk="0" hangingPunct="0">
                        <a:lnSpc>
                          <a:spcPct val="107000"/>
                        </a:lnSpc>
                        <a:spcBef>
                          <a:spcPts val="14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sponsor is a senior level staff member invested in a protégé’s career success.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3917109272"/>
                  </a:ext>
                </a:extLst>
              </a:tr>
              <a:tr h="925684">
                <a:tc>
                  <a:txBody>
                    <a:bodyPr/>
                    <a:lstStyle/>
                    <a:p>
                      <a:pPr marL="423545" marR="69850" indent="-100965" algn="r" eaLnBrk="0" hangingPunct="0">
                        <a:lnSpc>
                          <a:spcPct val="107000"/>
                        </a:lnSpc>
                        <a:spcBef>
                          <a:spcPts val="44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support mentees through formal or informal discussions about how to build skills, qualities and confidence for career advancement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89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90170" eaLnBrk="0" hangingPunct="0">
                        <a:lnSpc>
                          <a:spcPct val="107000"/>
                        </a:lnSpc>
                        <a:spcBef>
                          <a:spcPts val="44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promote protégés directly, using their influence and networks to connect them </a:t>
                      </a:r>
                      <a:r>
                        <a:rPr lang="en-US" sz="16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to high-profile assignments, people, pay increases and promotions.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1106430578"/>
                  </a:ext>
                </a:extLst>
              </a:tr>
              <a:tr h="583929">
                <a:tc>
                  <a:txBody>
                    <a:bodyPr/>
                    <a:lstStyle/>
                    <a:p>
                      <a:pPr marL="0" marR="70485" algn="r" eaLnBrk="0" hangingPunct="0">
                        <a:lnSpc>
                          <a:spcPct val="107000"/>
                        </a:lnSpc>
                        <a:spcBef>
                          <a:spcPts val="53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help mentee craft a career 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25"/>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5"/>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0" eaLnBrk="0" hangingPunct="0">
                        <a:lnSpc>
                          <a:spcPct val="107000"/>
                        </a:lnSpc>
                        <a:spcBef>
                          <a:spcPts val="53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help drive their protégé’s career 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3455609144"/>
                  </a:ext>
                </a:extLst>
              </a:tr>
              <a:tr h="654089">
                <a:tc>
                  <a:txBody>
                    <a:bodyPr/>
                    <a:lstStyle/>
                    <a:p>
                      <a:pPr marL="0" marR="73660" algn="r" eaLnBrk="0" hangingPunct="0">
                        <a:lnSpc>
                          <a:spcPts val="1035"/>
                        </a:lnSpc>
                        <a:spcBef>
                          <a:spcPts val="32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give </a:t>
                      </a:r>
                      <a:r>
                        <a:rPr lang="en-US" sz="1600" spc="-1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mentees </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suggestions on how to</a:t>
                      </a:r>
                      <a:r>
                        <a:rPr lang="en-US" sz="1600" spc="11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spc="-1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71120" algn="r" eaLnBrk="0" hangingPunct="0">
                        <a:lnSpc>
                          <a:spcPts val="1035"/>
                        </a:lnSpc>
                        <a:spcBef>
                          <a:spcPts val="0"/>
                        </a:spcBef>
                        <a:spcAft>
                          <a:spcPts val="0"/>
                        </a:spcAft>
                      </a:pP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71120" algn="r" eaLnBrk="0" hangingPunct="0">
                        <a:lnSpc>
                          <a:spcPts val="1035"/>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en-US" sz="1600"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45"/>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350520" eaLnBrk="0" hangingPunct="0">
                        <a:lnSpc>
                          <a:spcPct val="107000"/>
                        </a:lnSpc>
                        <a:spcBef>
                          <a:spcPts val="325"/>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give protégés their active network connections and make new connections for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1061480162"/>
                  </a:ext>
                </a:extLst>
              </a:tr>
              <a:tr h="719724">
                <a:tc>
                  <a:txBody>
                    <a:bodyPr/>
                    <a:lstStyle/>
                    <a:p>
                      <a:pPr marL="0" marR="74930" algn="r" eaLnBrk="0" hangingPunct="0">
                        <a:lnSpc>
                          <a:spcPts val="1035"/>
                        </a:lnSpc>
                        <a:spcBef>
                          <a:spcPts val="48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provide feedback to aid a mentee’s</a:t>
                      </a:r>
                      <a:r>
                        <a:rPr lang="en-US" sz="1600" spc="-10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73025" algn="r" eaLnBrk="0" hangingPunct="0">
                        <a:lnSpc>
                          <a:spcPts val="1035"/>
                        </a:lnSpc>
                        <a:spcBef>
                          <a:spcPts val="0"/>
                        </a:spcBef>
                        <a:spcAft>
                          <a:spcPts val="0"/>
                        </a:spcAft>
                      </a:pP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73025" algn="r" eaLnBrk="0" hangingPunct="0">
                        <a:lnSpc>
                          <a:spcPts val="1035"/>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professional</a:t>
                      </a:r>
                      <a:r>
                        <a:rPr lang="en-US" sz="1600" spc="-6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5"/>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5"/>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509270" eaLnBrk="0" hangingPunct="0">
                        <a:lnSpc>
                          <a:spcPct val="107000"/>
                        </a:lnSpc>
                        <a:spcBef>
                          <a:spcPts val="48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are personally vested in the upward movement of their protégé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703070866"/>
                  </a:ext>
                </a:extLst>
              </a:tr>
              <a:tr h="912105">
                <a:tc>
                  <a:txBody>
                    <a:bodyPr/>
                    <a:lstStyle/>
                    <a:p>
                      <a:pPr marL="539115" marR="60960" indent="-201930" algn="r" eaLnBrk="0" hangingPunct="0">
                        <a:lnSpc>
                          <a:spcPct val="107000"/>
                        </a:lnSpc>
                        <a:spcBef>
                          <a:spcPts val="54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offer insight on how a mentee can increase visibility through finding key projects and people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a:noFill/>
                    </a:lnB>
                    <a:solidFill>
                      <a:schemeClr val="accent3">
                        <a:lumMod val="60000"/>
                        <a:lumOff val="40000"/>
                      </a:schemeClr>
                    </a:solidFill>
                  </a:tcPr>
                </a:tc>
                <a:tc>
                  <a:txBody>
                    <a:bodyPr/>
                    <a:lstStyle/>
                    <a:p>
                      <a:pPr marL="0" marR="0" eaLnBrk="0" hangingPunct="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84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chemeClr val="accent3">
                        <a:lumMod val="60000"/>
                        <a:lumOff val="40000"/>
                      </a:schemeClr>
                    </a:solidFill>
                  </a:tcPr>
                </a:tc>
                <a:tc>
                  <a:txBody>
                    <a:bodyPr/>
                    <a:lstStyle/>
                    <a:p>
                      <a:pPr marL="85090" marR="109220" eaLnBrk="0" hangingPunct="0">
                        <a:lnSpc>
                          <a:spcPct val="107000"/>
                        </a:lnSpc>
                        <a:spcBef>
                          <a:spcPts val="54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champion their protégés visibility, often using their own platforms and reputation as a medium for exposure.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2452380101"/>
                  </a:ext>
                </a:extLst>
              </a:tr>
              <a:tr h="622404">
                <a:tc>
                  <a:txBody>
                    <a:bodyPr/>
                    <a:lstStyle/>
                    <a:p>
                      <a:pPr marL="539115" marR="62230" indent="-58420" algn="r" eaLnBrk="0" hangingPunct="0">
                        <a:lnSpc>
                          <a:spcPct val="107000"/>
                        </a:lnSpc>
                        <a:spcBef>
                          <a:spcPts val="37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Mentors passively share the “unwritten” rules” for advancement in their organization with mentees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marL="0" marR="0" eaLnBrk="0" hangingPunct="0">
                        <a:lnSpc>
                          <a:spcPct val="107000"/>
                        </a:lnSpc>
                        <a:spcBef>
                          <a:spcPts val="2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255" marR="0" algn="ctr" eaLnBrk="0" hangingPunct="0">
                        <a:lnSpc>
                          <a:spcPct val="107000"/>
                        </a:lnSpc>
                        <a:spcBef>
                          <a:spcPts val="0"/>
                        </a:spcBef>
                        <a:spcAft>
                          <a:spcPts val="0"/>
                        </a:spcAft>
                      </a:pPr>
                      <a:r>
                        <a:rPr lang="en-US" sz="16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marL="85090" marR="299720" eaLnBrk="0" hangingPunct="0">
                        <a:lnSpc>
                          <a:spcPct val="107000"/>
                        </a:lnSpc>
                        <a:spcBef>
                          <a:spcPts val="37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Sponsors actively model behavior and involve protégés in experiences that enable advancement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dot"/>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69097970"/>
                  </a:ext>
                </a:extLst>
              </a:tr>
            </a:tbl>
          </a:graphicData>
        </a:graphic>
      </p:graphicFrame>
    </p:spTree>
    <p:extLst>
      <p:ext uri="{BB962C8B-B14F-4D97-AF65-F5344CB8AC3E}">
        <p14:creationId xmlns:p14="http://schemas.microsoft.com/office/powerpoint/2010/main" val="771147010"/>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8E46C-0F2F-4D8F-8685-D890AF38A480}">
  <ds:schemaRefs>
    <ds:schemaRef ds:uri="71af3243-3dd4-4a8d-8c0d-dd76da1f02a5"/>
    <ds:schemaRef ds:uri="16c05727-aa75-4e4a-9b5f-8a80a1165891"/>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9673</TotalTime>
  <Words>3607</Words>
  <Application>Microsoft Office PowerPoint</Application>
  <PresentationFormat>Widescreen</PresentationFormat>
  <Paragraphs>243</Paragraphs>
  <Slides>31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Corbel</vt:lpstr>
      <vt:lpstr>Georgia</vt:lpstr>
      <vt:lpstr>gotham_bookregular</vt:lpstr>
      <vt:lpstr>Symbol</vt:lpstr>
      <vt:lpstr>Times New Roman</vt:lpstr>
      <vt:lpstr>Wingdings</vt:lpstr>
      <vt:lpstr>Office Theme</vt:lpstr>
      <vt:lpstr>EQUIPPING THE NEXT GENERATION FOR LEADERSHIP POSITIONS in EHS: Sponsorship vs. Mentorship</vt:lpstr>
      <vt:lpstr>EQUIPPING THE NEXT GENERATION FOR LEADERSHIP POSITIONS in EHS:</vt:lpstr>
      <vt:lpstr>About Me</vt:lpstr>
      <vt:lpstr>Objectives</vt:lpstr>
      <vt:lpstr>Equipping The Next Generation For Leadership Positions in EHS</vt:lpstr>
      <vt:lpstr>The Key Role of Sponsorship </vt:lpstr>
      <vt:lpstr>What is the difference between having a mentor or having a sponsor?  </vt:lpstr>
      <vt:lpstr>What is the difference between having a mentor or having a sponsor?  </vt:lpstr>
      <vt:lpstr>Mentors vs. Sponsors</vt:lpstr>
      <vt:lpstr>PowerPoint Presentation</vt:lpstr>
      <vt:lpstr>The Gender Gap</vt:lpstr>
      <vt:lpstr>The Gender Gap</vt:lpstr>
      <vt:lpstr>Over mentored Under sponsored</vt:lpstr>
      <vt:lpstr>Creating Upward Mobility</vt:lpstr>
      <vt:lpstr>Creating Upward Mobility</vt:lpstr>
      <vt:lpstr>PowerPoint Presentation</vt:lpstr>
      <vt:lpstr>Potential Sponsors </vt:lpstr>
      <vt:lpstr>How to spot potential Sponsors</vt:lpstr>
      <vt:lpstr>How do you get a sponsor? </vt:lpstr>
      <vt:lpstr>Be “Sponsor Ready”</vt:lpstr>
      <vt:lpstr>Be “Sponsor Ready”</vt:lpstr>
      <vt:lpstr>  SPONSORSHIP CHECKLIST</vt:lpstr>
      <vt:lpstr>  SPONSORING CHECKLIST</vt:lpstr>
      <vt:lpstr>Summary</vt:lpstr>
      <vt:lpstr>The Sponsor Effect</vt:lpstr>
      <vt:lpstr>Sponsorship takes time</vt:lpstr>
      <vt:lpstr>Go beyond the basics</vt:lpstr>
      <vt:lpstr>Conclusion</vt:lpstr>
      <vt:lpstr>Q &amp; A</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EQUIPPING THE NEXT GENERATION FOR LEADERSHIP POSITIONS in EHS: Sponsorship vs. Mentorship</dc:title>
  <dc:creator>Crystal Turner</dc:creator>
  <cp:lastModifiedBy>Crystal Turner</cp:lastModifiedBy>
  <cp:revision>7</cp:revision>
  <cp:lastPrinted>2020-10-21T02:50:54Z</cp:lastPrinted>
  <dcterms:created xsi:type="dcterms:W3CDTF">2020-10-16T03:41:19Z</dcterms:created>
  <dcterms:modified xsi:type="dcterms:W3CDTF">2020-10-22T20:54:28Z</dcterms:modified>
</cp:coreProperties>
</file>