
<file path=[Content_Types].xml><?xml version="1.0" encoding="utf-8"?>
<Types xmlns="http://schemas.openxmlformats.org/package/2006/content-types">
  <Default Extension="bmp" ContentType="image/bmp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4" r:id="rId2"/>
    <p:sldId id="259" r:id="rId3"/>
    <p:sldId id="258" r:id="rId4"/>
    <p:sldId id="262" r:id="rId5"/>
    <p:sldId id="289" r:id="rId6"/>
    <p:sldId id="257" r:id="rId7"/>
    <p:sldId id="293" r:id="rId8"/>
    <p:sldId id="265" r:id="rId9"/>
    <p:sldId id="268" r:id="rId10"/>
    <p:sldId id="271" r:id="rId11"/>
    <p:sldId id="274" r:id="rId12"/>
    <p:sldId id="277" r:id="rId13"/>
    <p:sldId id="280" r:id="rId14"/>
    <p:sldId id="283" r:id="rId15"/>
    <p:sldId id="286" r:id="rId16"/>
    <p:sldId id="292" r:id="rId17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/>
    <p:restoredTop sz="0"/>
  </p:normalViewPr>
  <p:slideViewPr>
    <p:cSldViewPr>
      <p:cViewPr varScale="1">
        <p:scale>
          <a:sx n="95" d="100"/>
          <a:sy n="95" d="100"/>
        </p:scale>
        <p:origin x="9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68AB7B-E992-4F0D-86A4-AF8CEBD5815A}" type="doc">
      <dgm:prSet loTypeId="urn:microsoft.com/office/officeart/2008/layout/LinedList" loCatId="list" qsTypeId="urn:microsoft.com/office/officeart/2005/8/quickstyle/simple2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89D2C948-A7F2-4A84-B7E0-702EBB27112A}">
      <dgm:prSet/>
      <dgm:spPr/>
      <dgm:t>
        <a:bodyPr/>
        <a:lstStyle/>
        <a:p>
          <a:r>
            <a:rPr lang="en-US" b="1"/>
            <a:t>Principals bring to service almost 60 years of experience- (Moffatt and Hamilton)</a:t>
          </a:r>
          <a:endParaRPr lang="en-US"/>
        </a:p>
      </dgm:t>
    </dgm:pt>
    <dgm:pt modelId="{B59F152A-9956-462C-9324-A0612E00B43A}" type="parTrans" cxnId="{553D32F7-D344-45B8-97DF-103230672EB0}">
      <dgm:prSet/>
      <dgm:spPr/>
      <dgm:t>
        <a:bodyPr/>
        <a:lstStyle/>
        <a:p>
          <a:endParaRPr lang="en-US"/>
        </a:p>
      </dgm:t>
    </dgm:pt>
    <dgm:pt modelId="{761860E2-471E-4224-8D2E-5DB9D125148B}" type="sibTrans" cxnId="{553D32F7-D344-45B8-97DF-103230672EB0}">
      <dgm:prSet/>
      <dgm:spPr/>
      <dgm:t>
        <a:bodyPr/>
        <a:lstStyle/>
        <a:p>
          <a:endParaRPr lang="en-US"/>
        </a:p>
      </dgm:t>
    </dgm:pt>
    <dgm:pt modelId="{495760F4-806F-4FE6-8926-E7236BF57CCC}">
      <dgm:prSet/>
      <dgm:spPr/>
      <dgm:t>
        <a:bodyPr/>
        <a:lstStyle/>
        <a:p>
          <a:r>
            <a:rPr lang="en-US" b="1" dirty="0"/>
            <a:t>Primary Focused Deliverable- Safety Management System Audits</a:t>
          </a:r>
          <a:endParaRPr lang="en-US" dirty="0"/>
        </a:p>
      </dgm:t>
    </dgm:pt>
    <dgm:pt modelId="{C1E94D82-1518-4B96-B29D-B3E80C83BDD5}" type="parTrans" cxnId="{BEB45BE4-187D-432F-AD66-592467D8327E}">
      <dgm:prSet/>
      <dgm:spPr/>
      <dgm:t>
        <a:bodyPr/>
        <a:lstStyle/>
        <a:p>
          <a:endParaRPr lang="en-US"/>
        </a:p>
      </dgm:t>
    </dgm:pt>
    <dgm:pt modelId="{A58A9197-08D6-481A-A76A-6336E664A3DD}" type="sibTrans" cxnId="{BEB45BE4-187D-432F-AD66-592467D8327E}">
      <dgm:prSet/>
      <dgm:spPr/>
      <dgm:t>
        <a:bodyPr/>
        <a:lstStyle/>
        <a:p>
          <a:endParaRPr lang="en-US"/>
        </a:p>
      </dgm:t>
    </dgm:pt>
    <dgm:pt modelId="{90D31AB1-31A7-4B23-8C1F-BB5BD80FE21B}">
      <dgm:prSet/>
      <dgm:spPr/>
      <dgm:t>
        <a:bodyPr/>
        <a:lstStyle/>
        <a:p>
          <a:r>
            <a:rPr lang="en-US" b="1"/>
            <a:t>Customer Centric- Building Long-term Business Relationships</a:t>
          </a:r>
          <a:endParaRPr lang="en-US"/>
        </a:p>
      </dgm:t>
    </dgm:pt>
    <dgm:pt modelId="{6788ED09-4AC9-4748-AA3E-8496E2D30B53}" type="parTrans" cxnId="{C87F9298-086F-464E-A735-407B3E12A5A5}">
      <dgm:prSet/>
      <dgm:spPr/>
      <dgm:t>
        <a:bodyPr/>
        <a:lstStyle/>
        <a:p>
          <a:endParaRPr lang="en-US"/>
        </a:p>
      </dgm:t>
    </dgm:pt>
    <dgm:pt modelId="{661DFF4C-E72E-4BED-B8BC-DD9FA8BCCB62}" type="sibTrans" cxnId="{C87F9298-086F-464E-A735-407B3E12A5A5}">
      <dgm:prSet/>
      <dgm:spPr/>
      <dgm:t>
        <a:bodyPr/>
        <a:lstStyle/>
        <a:p>
          <a:endParaRPr lang="en-US"/>
        </a:p>
      </dgm:t>
    </dgm:pt>
    <dgm:pt modelId="{7BB950F4-950B-4593-BE2C-D1D03030113F}">
      <dgm:prSet/>
      <dgm:spPr/>
      <dgm:t>
        <a:bodyPr/>
        <a:lstStyle/>
        <a:p>
          <a:r>
            <a:rPr lang="en-US" b="1"/>
            <a:t>The “Safety Diva’s” Academy</a:t>
          </a:r>
          <a:endParaRPr lang="en-US"/>
        </a:p>
      </dgm:t>
    </dgm:pt>
    <dgm:pt modelId="{F1976033-7CEC-46B0-B659-73F4B9CF88F8}" type="parTrans" cxnId="{4D7FD112-2380-42F5-BD94-2F5A232EEB2B}">
      <dgm:prSet/>
      <dgm:spPr/>
      <dgm:t>
        <a:bodyPr/>
        <a:lstStyle/>
        <a:p>
          <a:endParaRPr lang="en-US"/>
        </a:p>
      </dgm:t>
    </dgm:pt>
    <dgm:pt modelId="{7FE22925-789E-403E-8FD2-D985D7C85DAD}" type="sibTrans" cxnId="{4D7FD112-2380-42F5-BD94-2F5A232EEB2B}">
      <dgm:prSet/>
      <dgm:spPr/>
      <dgm:t>
        <a:bodyPr/>
        <a:lstStyle/>
        <a:p>
          <a:endParaRPr lang="en-US"/>
        </a:p>
      </dgm:t>
    </dgm:pt>
    <dgm:pt modelId="{1114BE65-44FE-4DBF-9184-9EAD37380460}">
      <dgm:prSet/>
      <dgm:spPr/>
      <dgm:t>
        <a:bodyPr/>
        <a:lstStyle/>
        <a:p>
          <a:r>
            <a:rPr lang="en-US" b="1"/>
            <a:t>Safety-Based Diversity, Equity and Inclusion</a:t>
          </a:r>
          <a:endParaRPr lang="en-US"/>
        </a:p>
      </dgm:t>
    </dgm:pt>
    <dgm:pt modelId="{759FEB99-D481-490D-A629-423E76C1A282}" type="parTrans" cxnId="{CD28BF70-8C84-43E4-A901-37FD526C3751}">
      <dgm:prSet/>
      <dgm:spPr/>
      <dgm:t>
        <a:bodyPr/>
        <a:lstStyle/>
        <a:p>
          <a:endParaRPr lang="en-US"/>
        </a:p>
      </dgm:t>
    </dgm:pt>
    <dgm:pt modelId="{446B8CC6-DA83-41A2-85A6-A36898D5859F}" type="sibTrans" cxnId="{CD28BF70-8C84-43E4-A901-37FD526C3751}">
      <dgm:prSet/>
      <dgm:spPr/>
      <dgm:t>
        <a:bodyPr/>
        <a:lstStyle/>
        <a:p>
          <a:endParaRPr lang="en-US"/>
        </a:p>
      </dgm:t>
    </dgm:pt>
    <dgm:pt modelId="{F921285B-7B70-4DD5-9CC5-FFCC98F27C37}" type="pres">
      <dgm:prSet presAssocID="{A468AB7B-E992-4F0D-86A4-AF8CEBD5815A}" presName="vert0" presStyleCnt="0">
        <dgm:presLayoutVars>
          <dgm:dir/>
          <dgm:animOne val="branch"/>
          <dgm:animLvl val="lvl"/>
        </dgm:presLayoutVars>
      </dgm:prSet>
      <dgm:spPr/>
    </dgm:pt>
    <dgm:pt modelId="{5EBE036E-AE7F-4E94-83FD-7E66D1ACEBB9}" type="pres">
      <dgm:prSet presAssocID="{89D2C948-A7F2-4A84-B7E0-702EBB27112A}" presName="thickLine" presStyleLbl="alignNode1" presStyleIdx="0" presStyleCnt="5"/>
      <dgm:spPr/>
    </dgm:pt>
    <dgm:pt modelId="{20FB5DCD-5C35-4F81-91BE-2F4140674D08}" type="pres">
      <dgm:prSet presAssocID="{89D2C948-A7F2-4A84-B7E0-702EBB27112A}" presName="horz1" presStyleCnt="0"/>
      <dgm:spPr/>
    </dgm:pt>
    <dgm:pt modelId="{586F209A-0ECE-4314-AAF6-DC1044DBEDA9}" type="pres">
      <dgm:prSet presAssocID="{89D2C948-A7F2-4A84-B7E0-702EBB27112A}" presName="tx1" presStyleLbl="revTx" presStyleIdx="0" presStyleCnt="5"/>
      <dgm:spPr/>
    </dgm:pt>
    <dgm:pt modelId="{C8C6657F-8135-4234-BAFF-FE3125F374E7}" type="pres">
      <dgm:prSet presAssocID="{89D2C948-A7F2-4A84-B7E0-702EBB27112A}" presName="vert1" presStyleCnt="0"/>
      <dgm:spPr/>
    </dgm:pt>
    <dgm:pt modelId="{79D02FB0-F35B-4EA2-9E1D-C6DE40E0D2CA}" type="pres">
      <dgm:prSet presAssocID="{495760F4-806F-4FE6-8926-E7236BF57CCC}" presName="thickLine" presStyleLbl="alignNode1" presStyleIdx="1" presStyleCnt="5"/>
      <dgm:spPr/>
    </dgm:pt>
    <dgm:pt modelId="{6BA118A6-505C-48DE-AF5A-3E84F3043B7C}" type="pres">
      <dgm:prSet presAssocID="{495760F4-806F-4FE6-8926-E7236BF57CCC}" presName="horz1" presStyleCnt="0"/>
      <dgm:spPr/>
    </dgm:pt>
    <dgm:pt modelId="{5437176F-7692-47AE-8B69-22D581898DC5}" type="pres">
      <dgm:prSet presAssocID="{495760F4-806F-4FE6-8926-E7236BF57CCC}" presName="tx1" presStyleLbl="revTx" presStyleIdx="1" presStyleCnt="5"/>
      <dgm:spPr/>
    </dgm:pt>
    <dgm:pt modelId="{22EEE149-B68D-4BB3-8F8D-1118B141839B}" type="pres">
      <dgm:prSet presAssocID="{495760F4-806F-4FE6-8926-E7236BF57CCC}" presName="vert1" presStyleCnt="0"/>
      <dgm:spPr/>
    </dgm:pt>
    <dgm:pt modelId="{231D0806-58EC-43D9-8FE7-96654E9B6366}" type="pres">
      <dgm:prSet presAssocID="{90D31AB1-31A7-4B23-8C1F-BB5BD80FE21B}" presName="thickLine" presStyleLbl="alignNode1" presStyleIdx="2" presStyleCnt="5"/>
      <dgm:spPr/>
    </dgm:pt>
    <dgm:pt modelId="{51C5A965-C92A-4178-9C2B-C47AAEB4FB35}" type="pres">
      <dgm:prSet presAssocID="{90D31AB1-31A7-4B23-8C1F-BB5BD80FE21B}" presName="horz1" presStyleCnt="0"/>
      <dgm:spPr/>
    </dgm:pt>
    <dgm:pt modelId="{F09F8E94-1395-493C-A233-55245DFD1029}" type="pres">
      <dgm:prSet presAssocID="{90D31AB1-31A7-4B23-8C1F-BB5BD80FE21B}" presName="tx1" presStyleLbl="revTx" presStyleIdx="2" presStyleCnt="5"/>
      <dgm:spPr/>
    </dgm:pt>
    <dgm:pt modelId="{1FBB4553-87C5-4F79-9467-EA61B8334E46}" type="pres">
      <dgm:prSet presAssocID="{90D31AB1-31A7-4B23-8C1F-BB5BD80FE21B}" presName="vert1" presStyleCnt="0"/>
      <dgm:spPr/>
    </dgm:pt>
    <dgm:pt modelId="{0DA9FA86-5A4B-48CF-8950-54AD2FBC1A5A}" type="pres">
      <dgm:prSet presAssocID="{7BB950F4-950B-4593-BE2C-D1D03030113F}" presName="thickLine" presStyleLbl="alignNode1" presStyleIdx="3" presStyleCnt="5"/>
      <dgm:spPr/>
    </dgm:pt>
    <dgm:pt modelId="{3762950A-CAB5-4975-A828-6CD1728B34E1}" type="pres">
      <dgm:prSet presAssocID="{7BB950F4-950B-4593-BE2C-D1D03030113F}" presName="horz1" presStyleCnt="0"/>
      <dgm:spPr/>
    </dgm:pt>
    <dgm:pt modelId="{F09A948F-BDAA-4C90-AD66-87F730E9C35F}" type="pres">
      <dgm:prSet presAssocID="{7BB950F4-950B-4593-BE2C-D1D03030113F}" presName="tx1" presStyleLbl="revTx" presStyleIdx="3" presStyleCnt="5"/>
      <dgm:spPr/>
    </dgm:pt>
    <dgm:pt modelId="{72476386-2C7E-4850-966D-72119B3C5CB4}" type="pres">
      <dgm:prSet presAssocID="{7BB950F4-950B-4593-BE2C-D1D03030113F}" presName="vert1" presStyleCnt="0"/>
      <dgm:spPr/>
    </dgm:pt>
    <dgm:pt modelId="{23F3A9DF-A447-4B2E-BFCD-5063C2D0A229}" type="pres">
      <dgm:prSet presAssocID="{1114BE65-44FE-4DBF-9184-9EAD37380460}" presName="thickLine" presStyleLbl="alignNode1" presStyleIdx="4" presStyleCnt="5"/>
      <dgm:spPr/>
    </dgm:pt>
    <dgm:pt modelId="{613A1845-6349-431E-B82A-67A0941C9C01}" type="pres">
      <dgm:prSet presAssocID="{1114BE65-44FE-4DBF-9184-9EAD37380460}" presName="horz1" presStyleCnt="0"/>
      <dgm:spPr/>
    </dgm:pt>
    <dgm:pt modelId="{A3ADA3C8-E821-4D63-804E-BF152863AC01}" type="pres">
      <dgm:prSet presAssocID="{1114BE65-44FE-4DBF-9184-9EAD37380460}" presName="tx1" presStyleLbl="revTx" presStyleIdx="4" presStyleCnt="5"/>
      <dgm:spPr/>
    </dgm:pt>
    <dgm:pt modelId="{B8896994-8E48-4E1C-A4E5-24266075A690}" type="pres">
      <dgm:prSet presAssocID="{1114BE65-44FE-4DBF-9184-9EAD37380460}" presName="vert1" presStyleCnt="0"/>
      <dgm:spPr/>
    </dgm:pt>
  </dgm:ptLst>
  <dgm:cxnLst>
    <dgm:cxn modelId="{4D7FD112-2380-42F5-BD94-2F5A232EEB2B}" srcId="{A468AB7B-E992-4F0D-86A4-AF8CEBD5815A}" destId="{7BB950F4-950B-4593-BE2C-D1D03030113F}" srcOrd="3" destOrd="0" parTransId="{F1976033-7CEC-46B0-B659-73F4B9CF88F8}" sibTransId="{7FE22925-789E-403E-8FD2-D985D7C85DAD}"/>
    <dgm:cxn modelId="{A88B4320-00A2-4383-9B8F-9A00102ADFFB}" type="presOf" srcId="{1114BE65-44FE-4DBF-9184-9EAD37380460}" destId="{A3ADA3C8-E821-4D63-804E-BF152863AC01}" srcOrd="0" destOrd="0" presId="urn:microsoft.com/office/officeart/2008/layout/LinedList"/>
    <dgm:cxn modelId="{44CC263A-8F15-446A-897F-4608990A3324}" type="presOf" srcId="{7BB950F4-950B-4593-BE2C-D1D03030113F}" destId="{F09A948F-BDAA-4C90-AD66-87F730E9C35F}" srcOrd="0" destOrd="0" presId="urn:microsoft.com/office/officeart/2008/layout/LinedList"/>
    <dgm:cxn modelId="{CD28BF70-8C84-43E4-A901-37FD526C3751}" srcId="{A468AB7B-E992-4F0D-86A4-AF8CEBD5815A}" destId="{1114BE65-44FE-4DBF-9184-9EAD37380460}" srcOrd="4" destOrd="0" parTransId="{759FEB99-D481-490D-A629-423E76C1A282}" sibTransId="{446B8CC6-DA83-41A2-85A6-A36898D5859F}"/>
    <dgm:cxn modelId="{84B8F954-D79F-43A7-BDF5-73A2A081587E}" type="presOf" srcId="{90D31AB1-31A7-4B23-8C1F-BB5BD80FE21B}" destId="{F09F8E94-1395-493C-A233-55245DFD1029}" srcOrd="0" destOrd="0" presId="urn:microsoft.com/office/officeart/2008/layout/LinedList"/>
    <dgm:cxn modelId="{C87F9298-086F-464E-A735-407B3E12A5A5}" srcId="{A468AB7B-E992-4F0D-86A4-AF8CEBD5815A}" destId="{90D31AB1-31A7-4B23-8C1F-BB5BD80FE21B}" srcOrd="2" destOrd="0" parTransId="{6788ED09-4AC9-4748-AA3E-8496E2D30B53}" sibTransId="{661DFF4C-E72E-4BED-B8BC-DD9FA8BCCB62}"/>
    <dgm:cxn modelId="{480360B0-DA88-4CC8-ACA6-12AFB3855770}" type="presOf" srcId="{A468AB7B-E992-4F0D-86A4-AF8CEBD5815A}" destId="{F921285B-7B70-4DD5-9CC5-FFCC98F27C37}" srcOrd="0" destOrd="0" presId="urn:microsoft.com/office/officeart/2008/layout/LinedList"/>
    <dgm:cxn modelId="{121A31CA-7362-4B51-B7F7-662E5F54D078}" type="presOf" srcId="{495760F4-806F-4FE6-8926-E7236BF57CCC}" destId="{5437176F-7692-47AE-8B69-22D581898DC5}" srcOrd="0" destOrd="0" presId="urn:microsoft.com/office/officeart/2008/layout/LinedList"/>
    <dgm:cxn modelId="{8CD8A7DE-F5B5-495C-81C0-CF26767767F2}" type="presOf" srcId="{89D2C948-A7F2-4A84-B7E0-702EBB27112A}" destId="{586F209A-0ECE-4314-AAF6-DC1044DBEDA9}" srcOrd="0" destOrd="0" presId="urn:microsoft.com/office/officeart/2008/layout/LinedList"/>
    <dgm:cxn modelId="{BEB45BE4-187D-432F-AD66-592467D8327E}" srcId="{A468AB7B-E992-4F0D-86A4-AF8CEBD5815A}" destId="{495760F4-806F-4FE6-8926-E7236BF57CCC}" srcOrd="1" destOrd="0" parTransId="{C1E94D82-1518-4B96-B29D-B3E80C83BDD5}" sibTransId="{A58A9197-08D6-481A-A76A-6336E664A3DD}"/>
    <dgm:cxn modelId="{553D32F7-D344-45B8-97DF-103230672EB0}" srcId="{A468AB7B-E992-4F0D-86A4-AF8CEBD5815A}" destId="{89D2C948-A7F2-4A84-B7E0-702EBB27112A}" srcOrd="0" destOrd="0" parTransId="{B59F152A-9956-462C-9324-A0612E00B43A}" sibTransId="{761860E2-471E-4224-8D2E-5DB9D125148B}"/>
    <dgm:cxn modelId="{1520A4E6-4102-459A-92AF-DE279960CBCC}" type="presParOf" srcId="{F921285B-7B70-4DD5-9CC5-FFCC98F27C37}" destId="{5EBE036E-AE7F-4E94-83FD-7E66D1ACEBB9}" srcOrd="0" destOrd="0" presId="urn:microsoft.com/office/officeart/2008/layout/LinedList"/>
    <dgm:cxn modelId="{23E5CCAF-804B-4020-A02B-A356EDD99A1A}" type="presParOf" srcId="{F921285B-7B70-4DD5-9CC5-FFCC98F27C37}" destId="{20FB5DCD-5C35-4F81-91BE-2F4140674D08}" srcOrd="1" destOrd="0" presId="urn:microsoft.com/office/officeart/2008/layout/LinedList"/>
    <dgm:cxn modelId="{2715BD38-9201-4EAE-983E-4C1ED4AFB726}" type="presParOf" srcId="{20FB5DCD-5C35-4F81-91BE-2F4140674D08}" destId="{586F209A-0ECE-4314-AAF6-DC1044DBEDA9}" srcOrd="0" destOrd="0" presId="urn:microsoft.com/office/officeart/2008/layout/LinedList"/>
    <dgm:cxn modelId="{3B8B08ED-2BBD-41F8-B411-68CF39F0BEF5}" type="presParOf" srcId="{20FB5DCD-5C35-4F81-91BE-2F4140674D08}" destId="{C8C6657F-8135-4234-BAFF-FE3125F374E7}" srcOrd="1" destOrd="0" presId="urn:microsoft.com/office/officeart/2008/layout/LinedList"/>
    <dgm:cxn modelId="{139E78C4-0447-4EFF-8A26-889B99772089}" type="presParOf" srcId="{F921285B-7B70-4DD5-9CC5-FFCC98F27C37}" destId="{79D02FB0-F35B-4EA2-9E1D-C6DE40E0D2CA}" srcOrd="2" destOrd="0" presId="urn:microsoft.com/office/officeart/2008/layout/LinedList"/>
    <dgm:cxn modelId="{8D2FD722-BA58-423D-B4AA-37AD08C14A54}" type="presParOf" srcId="{F921285B-7B70-4DD5-9CC5-FFCC98F27C37}" destId="{6BA118A6-505C-48DE-AF5A-3E84F3043B7C}" srcOrd="3" destOrd="0" presId="urn:microsoft.com/office/officeart/2008/layout/LinedList"/>
    <dgm:cxn modelId="{88CB7894-657E-44F9-9D9C-E5F927ED1E2F}" type="presParOf" srcId="{6BA118A6-505C-48DE-AF5A-3E84F3043B7C}" destId="{5437176F-7692-47AE-8B69-22D581898DC5}" srcOrd="0" destOrd="0" presId="urn:microsoft.com/office/officeart/2008/layout/LinedList"/>
    <dgm:cxn modelId="{6B5813BB-21FE-4ACD-9050-7525139DA887}" type="presParOf" srcId="{6BA118A6-505C-48DE-AF5A-3E84F3043B7C}" destId="{22EEE149-B68D-4BB3-8F8D-1118B141839B}" srcOrd="1" destOrd="0" presId="urn:microsoft.com/office/officeart/2008/layout/LinedList"/>
    <dgm:cxn modelId="{90CB6E1C-4A47-4A65-8545-D1F839E54430}" type="presParOf" srcId="{F921285B-7B70-4DD5-9CC5-FFCC98F27C37}" destId="{231D0806-58EC-43D9-8FE7-96654E9B6366}" srcOrd="4" destOrd="0" presId="urn:microsoft.com/office/officeart/2008/layout/LinedList"/>
    <dgm:cxn modelId="{2CE21419-50B4-484D-B0B1-70896461D1B2}" type="presParOf" srcId="{F921285B-7B70-4DD5-9CC5-FFCC98F27C37}" destId="{51C5A965-C92A-4178-9C2B-C47AAEB4FB35}" srcOrd="5" destOrd="0" presId="urn:microsoft.com/office/officeart/2008/layout/LinedList"/>
    <dgm:cxn modelId="{F53E9269-465A-40F9-B865-869793024AB7}" type="presParOf" srcId="{51C5A965-C92A-4178-9C2B-C47AAEB4FB35}" destId="{F09F8E94-1395-493C-A233-55245DFD1029}" srcOrd="0" destOrd="0" presId="urn:microsoft.com/office/officeart/2008/layout/LinedList"/>
    <dgm:cxn modelId="{2195B201-2DBE-4DC6-B9E8-D56FB504C007}" type="presParOf" srcId="{51C5A965-C92A-4178-9C2B-C47AAEB4FB35}" destId="{1FBB4553-87C5-4F79-9467-EA61B8334E46}" srcOrd="1" destOrd="0" presId="urn:microsoft.com/office/officeart/2008/layout/LinedList"/>
    <dgm:cxn modelId="{46F1D81F-1892-4A52-A4E3-14D40353C6FF}" type="presParOf" srcId="{F921285B-7B70-4DD5-9CC5-FFCC98F27C37}" destId="{0DA9FA86-5A4B-48CF-8950-54AD2FBC1A5A}" srcOrd="6" destOrd="0" presId="urn:microsoft.com/office/officeart/2008/layout/LinedList"/>
    <dgm:cxn modelId="{CA89793F-B798-40AD-A9B3-DF2486DBB96E}" type="presParOf" srcId="{F921285B-7B70-4DD5-9CC5-FFCC98F27C37}" destId="{3762950A-CAB5-4975-A828-6CD1728B34E1}" srcOrd="7" destOrd="0" presId="urn:microsoft.com/office/officeart/2008/layout/LinedList"/>
    <dgm:cxn modelId="{D32A6830-BE56-475F-9A22-1917DBC81E77}" type="presParOf" srcId="{3762950A-CAB5-4975-A828-6CD1728B34E1}" destId="{F09A948F-BDAA-4C90-AD66-87F730E9C35F}" srcOrd="0" destOrd="0" presId="urn:microsoft.com/office/officeart/2008/layout/LinedList"/>
    <dgm:cxn modelId="{884F678D-51DD-4D8C-B46C-129F542EC2E9}" type="presParOf" srcId="{3762950A-CAB5-4975-A828-6CD1728B34E1}" destId="{72476386-2C7E-4850-966D-72119B3C5CB4}" srcOrd="1" destOrd="0" presId="urn:microsoft.com/office/officeart/2008/layout/LinedList"/>
    <dgm:cxn modelId="{5DE3D6D1-6D16-4CA3-AE56-52E7106EC889}" type="presParOf" srcId="{F921285B-7B70-4DD5-9CC5-FFCC98F27C37}" destId="{23F3A9DF-A447-4B2E-BFCD-5063C2D0A229}" srcOrd="8" destOrd="0" presId="urn:microsoft.com/office/officeart/2008/layout/LinedList"/>
    <dgm:cxn modelId="{B957F951-F748-4BA3-AD33-A60E9868A79A}" type="presParOf" srcId="{F921285B-7B70-4DD5-9CC5-FFCC98F27C37}" destId="{613A1845-6349-431E-B82A-67A0941C9C01}" srcOrd="9" destOrd="0" presId="urn:microsoft.com/office/officeart/2008/layout/LinedList"/>
    <dgm:cxn modelId="{839C9ED8-2FCF-4911-8A7B-62570A78C0AC}" type="presParOf" srcId="{613A1845-6349-431E-B82A-67A0941C9C01}" destId="{A3ADA3C8-E821-4D63-804E-BF152863AC01}" srcOrd="0" destOrd="0" presId="urn:microsoft.com/office/officeart/2008/layout/LinedList"/>
    <dgm:cxn modelId="{59AC2803-8F86-40EB-A56A-428EBB4CB0B8}" type="presParOf" srcId="{613A1845-6349-431E-B82A-67A0941C9C01}" destId="{B8896994-8E48-4E1C-A4E5-24266075A69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70C2AB-84E4-468E-A6EC-FDF106175B1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85EF9B-D1CB-4C4F-BEBF-EC9B81085D9D}">
      <dgm:prSet/>
      <dgm:spPr/>
      <dgm:t>
        <a:bodyPr/>
        <a:lstStyle/>
        <a:p>
          <a:r>
            <a:rPr lang="en-US" b="0" i="0" dirty="0"/>
            <a:t>Large Construction/Manufacturing Companies</a:t>
          </a:r>
          <a:endParaRPr lang="en-US" dirty="0"/>
        </a:p>
      </dgm:t>
    </dgm:pt>
    <dgm:pt modelId="{758FE163-A16F-4BBF-B010-FD6A870610BB}" type="parTrans" cxnId="{77B68988-D141-4E45-95D5-14BDDF5B50F1}">
      <dgm:prSet/>
      <dgm:spPr/>
      <dgm:t>
        <a:bodyPr/>
        <a:lstStyle/>
        <a:p>
          <a:endParaRPr lang="en-US"/>
        </a:p>
      </dgm:t>
    </dgm:pt>
    <dgm:pt modelId="{24EA5002-BF41-4108-B505-5078F8B89A92}" type="sibTrans" cxnId="{77B68988-D141-4E45-95D5-14BDDF5B50F1}">
      <dgm:prSet/>
      <dgm:spPr/>
      <dgm:t>
        <a:bodyPr/>
        <a:lstStyle/>
        <a:p>
          <a:endParaRPr lang="en-US"/>
        </a:p>
      </dgm:t>
    </dgm:pt>
    <dgm:pt modelId="{FD9B9B80-5932-4968-ADA7-3E10908B164D}">
      <dgm:prSet/>
      <dgm:spPr/>
      <dgm:t>
        <a:bodyPr/>
        <a:lstStyle/>
        <a:p>
          <a:r>
            <a:rPr lang="en-US" b="0" i="0" dirty="0"/>
            <a:t>Government Regulatory Agencies</a:t>
          </a:r>
          <a:endParaRPr lang="en-US" dirty="0"/>
        </a:p>
      </dgm:t>
    </dgm:pt>
    <dgm:pt modelId="{33EC36B8-BAC4-4CB2-9235-6A9274F763A5}" type="parTrans" cxnId="{D6AB73CE-3CD5-48C7-B37C-D473B54CCE84}">
      <dgm:prSet/>
      <dgm:spPr/>
      <dgm:t>
        <a:bodyPr/>
        <a:lstStyle/>
        <a:p>
          <a:endParaRPr lang="en-US"/>
        </a:p>
      </dgm:t>
    </dgm:pt>
    <dgm:pt modelId="{12814A78-87CE-4E0E-AC72-1D938F9142A9}" type="sibTrans" cxnId="{D6AB73CE-3CD5-48C7-B37C-D473B54CCE84}">
      <dgm:prSet/>
      <dgm:spPr/>
      <dgm:t>
        <a:bodyPr/>
        <a:lstStyle/>
        <a:p>
          <a:endParaRPr lang="en-US"/>
        </a:p>
      </dgm:t>
    </dgm:pt>
    <dgm:pt modelId="{C14FDF1E-DEB0-46F5-B6B9-2B75200ACCBA}">
      <dgm:prSet/>
      <dgm:spPr/>
      <dgm:t>
        <a:bodyPr/>
        <a:lstStyle/>
        <a:p>
          <a:r>
            <a:rPr lang="en-US" b="0" i="0" dirty="0"/>
            <a:t>Medium Construction/Manufacturing Companies</a:t>
          </a:r>
          <a:endParaRPr lang="en-US" dirty="0"/>
        </a:p>
      </dgm:t>
    </dgm:pt>
    <dgm:pt modelId="{9E936B16-62B7-417B-980F-8D834CCD0C02}" type="parTrans" cxnId="{5377AA66-D906-426C-AB25-7F6534244B84}">
      <dgm:prSet/>
      <dgm:spPr/>
      <dgm:t>
        <a:bodyPr/>
        <a:lstStyle/>
        <a:p>
          <a:endParaRPr lang="en-US"/>
        </a:p>
      </dgm:t>
    </dgm:pt>
    <dgm:pt modelId="{9652E3E1-120D-4CFA-87D9-8472B5F19E15}" type="sibTrans" cxnId="{5377AA66-D906-426C-AB25-7F6534244B84}">
      <dgm:prSet/>
      <dgm:spPr/>
      <dgm:t>
        <a:bodyPr/>
        <a:lstStyle/>
        <a:p>
          <a:endParaRPr lang="en-US"/>
        </a:p>
      </dgm:t>
    </dgm:pt>
    <dgm:pt modelId="{B1A973E0-12CD-46DA-B066-712D049B1CED}">
      <dgm:prSet/>
      <dgm:spPr/>
      <dgm:t>
        <a:bodyPr/>
        <a:lstStyle/>
        <a:p>
          <a:r>
            <a:rPr lang="en-US" b="0" i="0" dirty="0"/>
            <a:t>Small Construction/Manufacturing Companies</a:t>
          </a:r>
          <a:endParaRPr lang="en-US" dirty="0"/>
        </a:p>
      </dgm:t>
    </dgm:pt>
    <dgm:pt modelId="{DB474427-01E2-4878-918B-D219922E1BF4}" type="parTrans" cxnId="{571E5C57-0ACF-418E-937A-C491B422EA6A}">
      <dgm:prSet/>
      <dgm:spPr/>
      <dgm:t>
        <a:bodyPr/>
        <a:lstStyle/>
        <a:p>
          <a:endParaRPr lang="en-US"/>
        </a:p>
      </dgm:t>
    </dgm:pt>
    <dgm:pt modelId="{C5BDB957-2DC4-4FD4-BC2E-2950C68D9640}" type="sibTrans" cxnId="{571E5C57-0ACF-418E-937A-C491B422EA6A}">
      <dgm:prSet/>
      <dgm:spPr/>
      <dgm:t>
        <a:bodyPr/>
        <a:lstStyle/>
        <a:p>
          <a:endParaRPr lang="en-US"/>
        </a:p>
      </dgm:t>
    </dgm:pt>
    <dgm:pt modelId="{688E46D3-2A97-4ECB-927E-4B1419C40A7E}">
      <dgm:prSet/>
      <dgm:spPr/>
      <dgm:t>
        <a:bodyPr/>
        <a:lstStyle/>
        <a:p>
          <a:r>
            <a:rPr lang="en-US" b="0" i="0"/>
            <a:t>General Construction Contractors</a:t>
          </a:r>
          <a:endParaRPr lang="en-US"/>
        </a:p>
      </dgm:t>
    </dgm:pt>
    <dgm:pt modelId="{6B73C345-96DC-45F4-A303-0AAE0D4506FA}" type="parTrans" cxnId="{92D5A42F-15F7-4CB5-9333-221458243FCC}">
      <dgm:prSet/>
      <dgm:spPr/>
      <dgm:t>
        <a:bodyPr/>
        <a:lstStyle/>
        <a:p>
          <a:endParaRPr lang="en-US"/>
        </a:p>
      </dgm:t>
    </dgm:pt>
    <dgm:pt modelId="{98BA68CB-FDB0-4B03-B63E-099D2A625EC3}" type="sibTrans" cxnId="{92D5A42F-15F7-4CB5-9333-221458243FCC}">
      <dgm:prSet/>
      <dgm:spPr/>
      <dgm:t>
        <a:bodyPr/>
        <a:lstStyle/>
        <a:p>
          <a:endParaRPr lang="en-US"/>
        </a:p>
      </dgm:t>
    </dgm:pt>
    <dgm:pt modelId="{A48C7DF6-7C00-450F-804C-73CD36511299}" type="pres">
      <dgm:prSet presAssocID="{7470C2AB-84E4-468E-A6EC-FDF106175B19}" presName="linear" presStyleCnt="0">
        <dgm:presLayoutVars>
          <dgm:animLvl val="lvl"/>
          <dgm:resizeHandles val="exact"/>
        </dgm:presLayoutVars>
      </dgm:prSet>
      <dgm:spPr/>
    </dgm:pt>
    <dgm:pt modelId="{A1CD3A18-E5CF-4B52-BFE8-60B06023132C}" type="pres">
      <dgm:prSet presAssocID="{B785EF9B-D1CB-4C4F-BEBF-EC9B81085D9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F539983-E61B-42AF-A204-D7A85F8F7CCF}" type="pres">
      <dgm:prSet presAssocID="{24EA5002-BF41-4108-B505-5078F8B89A92}" presName="spacer" presStyleCnt="0"/>
      <dgm:spPr/>
    </dgm:pt>
    <dgm:pt modelId="{53338FDB-A057-4C31-9E7D-30A2C5BC19F3}" type="pres">
      <dgm:prSet presAssocID="{FD9B9B80-5932-4968-ADA7-3E10908B164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8C649C7-8AAE-4740-8918-4E5933D720DC}" type="pres">
      <dgm:prSet presAssocID="{12814A78-87CE-4E0E-AC72-1D938F9142A9}" presName="spacer" presStyleCnt="0"/>
      <dgm:spPr/>
    </dgm:pt>
    <dgm:pt modelId="{922DFEC5-1F1B-493B-BC37-E8489C2BE4AC}" type="pres">
      <dgm:prSet presAssocID="{C14FDF1E-DEB0-46F5-B6B9-2B75200ACCB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A24104C-C45D-4D97-8A51-63F732035AF5}" type="pres">
      <dgm:prSet presAssocID="{9652E3E1-120D-4CFA-87D9-8472B5F19E15}" presName="spacer" presStyleCnt="0"/>
      <dgm:spPr/>
    </dgm:pt>
    <dgm:pt modelId="{A7D2A588-2AAD-4E02-947E-94F4925684D9}" type="pres">
      <dgm:prSet presAssocID="{B1A973E0-12CD-46DA-B066-712D049B1CE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2DF0BDE-1C62-4239-92BC-64AB7F56B5D6}" type="pres">
      <dgm:prSet presAssocID="{C5BDB957-2DC4-4FD4-BC2E-2950C68D9640}" presName="spacer" presStyleCnt="0"/>
      <dgm:spPr/>
    </dgm:pt>
    <dgm:pt modelId="{F9E67BB1-9CEE-4EDB-8C32-7085703025C6}" type="pres">
      <dgm:prSet presAssocID="{688E46D3-2A97-4ECB-927E-4B1419C40A7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4A4FA21-D824-4050-B580-B6B548B28EA9}" type="presOf" srcId="{B785EF9B-D1CB-4C4F-BEBF-EC9B81085D9D}" destId="{A1CD3A18-E5CF-4B52-BFE8-60B06023132C}" srcOrd="0" destOrd="0" presId="urn:microsoft.com/office/officeart/2005/8/layout/vList2"/>
    <dgm:cxn modelId="{92D5A42F-15F7-4CB5-9333-221458243FCC}" srcId="{7470C2AB-84E4-468E-A6EC-FDF106175B19}" destId="{688E46D3-2A97-4ECB-927E-4B1419C40A7E}" srcOrd="4" destOrd="0" parTransId="{6B73C345-96DC-45F4-A303-0AAE0D4506FA}" sibTransId="{98BA68CB-FDB0-4B03-B63E-099D2A625EC3}"/>
    <dgm:cxn modelId="{4743635C-C76E-48FB-BC8E-F136E332B67D}" type="presOf" srcId="{7470C2AB-84E4-468E-A6EC-FDF106175B19}" destId="{A48C7DF6-7C00-450F-804C-73CD36511299}" srcOrd="0" destOrd="0" presId="urn:microsoft.com/office/officeart/2005/8/layout/vList2"/>
    <dgm:cxn modelId="{EAFC2B66-FD46-48A6-BA47-7C8954B972C2}" type="presOf" srcId="{FD9B9B80-5932-4968-ADA7-3E10908B164D}" destId="{53338FDB-A057-4C31-9E7D-30A2C5BC19F3}" srcOrd="0" destOrd="0" presId="urn:microsoft.com/office/officeart/2005/8/layout/vList2"/>
    <dgm:cxn modelId="{5377AA66-D906-426C-AB25-7F6534244B84}" srcId="{7470C2AB-84E4-468E-A6EC-FDF106175B19}" destId="{C14FDF1E-DEB0-46F5-B6B9-2B75200ACCBA}" srcOrd="2" destOrd="0" parTransId="{9E936B16-62B7-417B-980F-8D834CCD0C02}" sibTransId="{9652E3E1-120D-4CFA-87D9-8472B5F19E15}"/>
    <dgm:cxn modelId="{0E918850-A384-48E3-B732-5B7C1AFEFA7D}" type="presOf" srcId="{C14FDF1E-DEB0-46F5-B6B9-2B75200ACCBA}" destId="{922DFEC5-1F1B-493B-BC37-E8489C2BE4AC}" srcOrd="0" destOrd="0" presId="urn:microsoft.com/office/officeart/2005/8/layout/vList2"/>
    <dgm:cxn modelId="{571E5C57-0ACF-418E-937A-C491B422EA6A}" srcId="{7470C2AB-84E4-468E-A6EC-FDF106175B19}" destId="{B1A973E0-12CD-46DA-B066-712D049B1CED}" srcOrd="3" destOrd="0" parTransId="{DB474427-01E2-4878-918B-D219922E1BF4}" sibTransId="{C5BDB957-2DC4-4FD4-BC2E-2950C68D9640}"/>
    <dgm:cxn modelId="{77B68988-D141-4E45-95D5-14BDDF5B50F1}" srcId="{7470C2AB-84E4-468E-A6EC-FDF106175B19}" destId="{B785EF9B-D1CB-4C4F-BEBF-EC9B81085D9D}" srcOrd="0" destOrd="0" parTransId="{758FE163-A16F-4BBF-B010-FD6A870610BB}" sibTransId="{24EA5002-BF41-4108-B505-5078F8B89A92}"/>
    <dgm:cxn modelId="{C52594B6-5FEB-4E45-B558-AA9F2D13B6BD}" type="presOf" srcId="{688E46D3-2A97-4ECB-927E-4B1419C40A7E}" destId="{F9E67BB1-9CEE-4EDB-8C32-7085703025C6}" srcOrd="0" destOrd="0" presId="urn:microsoft.com/office/officeart/2005/8/layout/vList2"/>
    <dgm:cxn modelId="{D6AB73CE-3CD5-48C7-B37C-D473B54CCE84}" srcId="{7470C2AB-84E4-468E-A6EC-FDF106175B19}" destId="{FD9B9B80-5932-4968-ADA7-3E10908B164D}" srcOrd="1" destOrd="0" parTransId="{33EC36B8-BAC4-4CB2-9235-6A9274F763A5}" sibTransId="{12814A78-87CE-4E0E-AC72-1D938F9142A9}"/>
    <dgm:cxn modelId="{F22C59E3-4994-4321-9021-F9CCFDD19AB8}" type="presOf" srcId="{B1A973E0-12CD-46DA-B066-712D049B1CED}" destId="{A7D2A588-2AAD-4E02-947E-94F4925684D9}" srcOrd="0" destOrd="0" presId="urn:microsoft.com/office/officeart/2005/8/layout/vList2"/>
    <dgm:cxn modelId="{AC233A4B-D178-46CB-8008-D83FB96995F9}" type="presParOf" srcId="{A48C7DF6-7C00-450F-804C-73CD36511299}" destId="{A1CD3A18-E5CF-4B52-BFE8-60B06023132C}" srcOrd="0" destOrd="0" presId="urn:microsoft.com/office/officeart/2005/8/layout/vList2"/>
    <dgm:cxn modelId="{0F5062CB-9C2F-466D-8A6D-DFEB0C21DBDC}" type="presParOf" srcId="{A48C7DF6-7C00-450F-804C-73CD36511299}" destId="{6F539983-E61B-42AF-A204-D7A85F8F7CCF}" srcOrd="1" destOrd="0" presId="urn:microsoft.com/office/officeart/2005/8/layout/vList2"/>
    <dgm:cxn modelId="{843FAF0C-F160-4398-86C8-383F9D26707B}" type="presParOf" srcId="{A48C7DF6-7C00-450F-804C-73CD36511299}" destId="{53338FDB-A057-4C31-9E7D-30A2C5BC19F3}" srcOrd="2" destOrd="0" presId="urn:microsoft.com/office/officeart/2005/8/layout/vList2"/>
    <dgm:cxn modelId="{DBBE1C86-F186-43ED-913B-1C8461D4B9E9}" type="presParOf" srcId="{A48C7DF6-7C00-450F-804C-73CD36511299}" destId="{38C649C7-8AAE-4740-8918-4E5933D720DC}" srcOrd="3" destOrd="0" presId="urn:microsoft.com/office/officeart/2005/8/layout/vList2"/>
    <dgm:cxn modelId="{84243AF1-482F-45F0-AF77-B8685E59985E}" type="presParOf" srcId="{A48C7DF6-7C00-450F-804C-73CD36511299}" destId="{922DFEC5-1F1B-493B-BC37-E8489C2BE4AC}" srcOrd="4" destOrd="0" presId="urn:microsoft.com/office/officeart/2005/8/layout/vList2"/>
    <dgm:cxn modelId="{952A543B-8121-46F9-A891-EE1FA9A31271}" type="presParOf" srcId="{A48C7DF6-7C00-450F-804C-73CD36511299}" destId="{DA24104C-C45D-4D97-8A51-63F732035AF5}" srcOrd="5" destOrd="0" presId="urn:microsoft.com/office/officeart/2005/8/layout/vList2"/>
    <dgm:cxn modelId="{8F94E51C-BC68-4504-A3C0-68B8FAAA185F}" type="presParOf" srcId="{A48C7DF6-7C00-450F-804C-73CD36511299}" destId="{A7D2A588-2AAD-4E02-947E-94F4925684D9}" srcOrd="6" destOrd="0" presId="urn:microsoft.com/office/officeart/2005/8/layout/vList2"/>
    <dgm:cxn modelId="{016AEE06-CBA6-4C6B-A31D-9D4D37F666B8}" type="presParOf" srcId="{A48C7DF6-7C00-450F-804C-73CD36511299}" destId="{E2DF0BDE-1C62-4239-92BC-64AB7F56B5D6}" srcOrd="7" destOrd="0" presId="urn:microsoft.com/office/officeart/2005/8/layout/vList2"/>
    <dgm:cxn modelId="{7D7543CF-FED3-4C23-9787-561C9FDFD74E}" type="presParOf" srcId="{A48C7DF6-7C00-450F-804C-73CD36511299}" destId="{F9E67BB1-9CEE-4EDB-8C32-7085703025C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BE036E-AE7F-4E94-83FD-7E66D1ACEBB9}">
      <dsp:nvSpPr>
        <dsp:cNvPr id="0" name=""/>
        <dsp:cNvSpPr/>
      </dsp:nvSpPr>
      <dsp:spPr>
        <a:xfrm>
          <a:off x="0" y="411"/>
          <a:ext cx="511031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86F209A-0ECE-4314-AAF6-DC1044DBEDA9}">
      <dsp:nvSpPr>
        <dsp:cNvPr id="0" name=""/>
        <dsp:cNvSpPr/>
      </dsp:nvSpPr>
      <dsp:spPr>
        <a:xfrm>
          <a:off x="0" y="411"/>
          <a:ext cx="5110316" cy="674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Principals bring to service almost 60 years of experience- (Moffatt and Hamilton)</a:t>
          </a:r>
          <a:endParaRPr lang="en-US" sz="1800" kern="1200"/>
        </a:p>
      </dsp:txBody>
      <dsp:txXfrm>
        <a:off x="0" y="411"/>
        <a:ext cx="5110316" cy="674676"/>
      </dsp:txXfrm>
    </dsp:sp>
    <dsp:sp modelId="{79D02FB0-F35B-4EA2-9E1D-C6DE40E0D2CA}">
      <dsp:nvSpPr>
        <dsp:cNvPr id="0" name=""/>
        <dsp:cNvSpPr/>
      </dsp:nvSpPr>
      <dsp:spPr>
        <a:xfrm>
          <a:off x="0" y="675088"/>
          <a:ext cx="511031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437176F-7692-47AE-8B69-22D581898DC5}">
      <dsp:nvSpPr>
        <dsp:cNvPr id="0" name=""/>
        <dsp:cNvSpPr/>
      </dsp:nvSpPr>
      <dsp:spPr>
        <a:xfrm>
          <a:off x="0" y="675088"/>
          <a:ext cx="5110316" cy="674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Primary Focused Deliverable- Safety Management System Audits</a:t>
          </a:r>
          <a:endParaRPr lang="en-US" sz="1800" kern="1200" dirty="0"/>
        </a:p>
      </dsp:txBody>
      <dsp:txXfrm>
        <a:off x="0" y="675088"/>
        <a:ext cx="5110316" cy="674676"/>
      </dsp:txXfrm>
    </dsp:sp>
    <dsp:sp modelId="{231D0806-58EC-43D9-8FE7-96654E9B6366}">
      <dsp:nvSpPr>
        <dsp:cNvPr id="0" name=""/>
        <dsp:cNvSpPr/>
      </dsp:nvSpPr>
      <dsp:spPr>
        <a:xfrm>
          <a:off x="0" y="1349764"/>
          <a:ext cx="511031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09F8E94-1395-493C-A233-55245DFD1029}">
      <dsp:nvSpPr>
        <dsp:cNvPr id="0" name=""/>
        <dsp:cNvSpPr/>
      </dsp:nvSpPr>
      <dsp:spPr>
        <a:xfrm>
          <a:off x="0" y="1349764"/>
          <a:ext cx="5110316" cy="674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Customer Centric- Building Long-term Business Relationships</a:t>
          </a:r>
          <a:endParaRPr lang="en-US" sz="1800" kern="1200"/>
        </a:p>
      </dsp:txBody>
      <dsp:txXfrm>
        <a:off x="0" y="1349764"/>
        <a:ext cx="5110316" cy="674676"/>
      </dsp:txXfrm>
    </dsp:sp>
    <dsp:sp modelId="{0DA9FA86-5A4B-48CF-8950-54AD2FBC1A5A}">
      <dsp:nvSpPr>
        <dsp:cNvPr id="0" name=""/>
        <dsp:cNvSpPr/>
      </dsp:nvSpPr>
      <dsp:spPr>
        <a:xfrm>
          <a:off x="0" y="2024440"/>
          <a:ext cx="511031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09A948F-BDAA-4C90-AD66-87F730E9C35F}">
      <dsp:nvSpPr>
        <dsp:cNvPr id="0" name=""/>
        <dsp:cNvSpPr/>
      </dsp:nvSpPr>
      <dsp:spPr>
        <a:xfrm>
          <a:off x="0" y="2024440"/>
          <a:ext cx="5110316" cy="674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The “Safety Diva’s” Academy</a:t>
          </a:r>
          <a:endParaRPr lang="en-US" sz="1800" kern="1200"/>
        </a:p>
      </dsp:txBody>
      <dsp:txXfrm>
        <a:off x="0" y="2024440"/>
        <a:ext cx="5110316" cy="674676"/>
      </dsp:txXfrm>
    </dsp:sp>
    <dsp:sp modelId="{23F3A9DF-A447-4B2E-BFCD-5063C2D0A229}">
      <dsp:nvSpPr>
        <dsp:cNvPr id="0" name=""/>
        <dsp:cNvSpPr/>
      </dsp:nvSpPr>
      <dsp:spPr>
        <a:xfrm>
          <a:off x="0" y="2699116"/>
          <a:ext cx="511031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3ADA3C8-E821-4D63-804E-BF152863AC01}">
      <dsp:nvSpPr>
        <dsp:cNvPr id="0" name=""/>
        <dsp:cNvSpPr/>
      </dsp:nvSpPr>
      <dsp:spPr>
        <a:xfrm>
          <a:off x="0" y="2699116"/>
          <a:ext cx="5110316" cy="674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Safety-Based Diversity, Equity and Inclusion</a:t>
          </a:r>
          <a:endParaRPr lang="en-US" sz="1800" kern="1200"/>
        </a:p>
      </dsp:txBody>
      <dsp:txXfrm>
        <a:off x="0" y="2699116"/>
        <a:ext cx="5110316" cy="6746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D3A18-E5CF-4B52-BFE8-60B06023132C}">
      <dsp:nvSpPr>
        <dsp:cNvPr id="0" name=""/>
        <dsp:cNvSpPr/>
      </dsp:nvSpPr>
      <dsp:spPr>
        <a:xfrm>
          <a:off x="0" y="653368"/>
          <a:ext cx="8506655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dirty="0"/>
            <a:t>Large Construction/Manufacturing Companies</a:t>
          </a:r>
          <a:endParaRPr lang="en-US" sz="2700" kern="1200" dirty="0"/>
        </a:p>
      </dsp:txBody>
      <dsp:txXfrm>
        <a:off x="31613" y="684981"/>
        <a:ext cx="8443429" cy="584369"/>
      </dsp:txXfrm>
    </dsp:sp>
    <dsp:sp modelId="{53338FDB-A057-4C31-9E7D-30A2C5BC19F3}">
      <dsp:nvSpPr>
        <dsp:cNvPr id="0" name=""/>
        <dsp:cNvSpPr/>
      </dsp:nvSpPr>
      <dsp:spPr>
        <a:xfrm>
          <a:off x="0" y="1378723"/>
          <a:ext cx="8506655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dirty="0"/>
            <a:t>Government Regulatory Agencies</a:t>
          </a:r>
          <a:endParaRPr lang="en-US" sz="2700" kern="1200" dirty="0"/>
        </a:p>
      </dsp:txBody>
      <dsp:txXfrm>
        <a:off x="31613" y="1410336"/>
        <a:ext cx="8443429" cy="584369"/>
      </dsp:txXfrm>
    </dsp:sp>
    <dsp:sp modelId="{922DFEC5-1F1B-493B-BC37-E8489C2BE4AC}">
      <dsp:nvSpPr>
        <dsp:cNvPr id="0" name=""/>
        <dsp:cNvSpPr/>
      </dsp:nvSpPr>
      <dsp:spPr>
        <a:xfrm>
          <a:off x="0" y="2104079"/>
          <a:ext cx="8506655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dirty="0"/>
            <a:t>Medium Construction/Manufacturing Companies</a:t>
          </a:r>
          <a:endParaRPr lang="en-US" sz="2700" kern="1200" dirty="0"/>
        </a:p>
      </dsp:txBody>
      <dsp:txXfrm>
        <a:off x="31613" y="2135692"/>
        <a:ext cx="8443429" cy="584369"/>
      </dsp:txXfrm>
    </dsp:sp>
    <dsp:sp modelId="{A7D2A588-2AAD-4E02-947E-94F4925684D9}">
      <dsp:nvSpPr>
        <dsp:cNvPr id="0" name=""/>
        <dsp:cNvSpPr/>
      </dsp:nvSpPr>
      <dsp:spPr>
        <a:xfrm>
          <a:off x="0" y="2829434"/>
          <a:ext cx="8506655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dirty="0"/>
            <a:t>Small Construction/Manufacturing Companies</a:t>
          </a:r>
          <a:endParaRPr lang="en-US" sz="2700" kern="1200" dirty="0"/>
        </a:p>
      </dsp:txBody>
      <dsp:txXfrm>
        <a:off x="31613" y="2861047"/>
        <a:ext cx="8443429" cy="584369"/>
      </dsp:txXfrm>
    </dsp:sp>
    <dsp:sp modelId="{F9E67BB1-9CEE-4EDB-8C32-7085703025C6}">
      <dsp:nvSpPr>
        <dsp:cNvPr id="0" name=""/>
        <dsp:cNvSpPr/>
      </dsp:nvSpPr>
      <dsp:spPr>
        <a:xfrm>
          <a:off x="0" y="3554789"/>
          <a:ext cx="8506655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/>
            <a:t>General Construction Contractors</a:t>
          </a:r>
          <a:endParaRPr lang="en-US" sz="2700" kern="1200"/>
        </a:p>
      </dsp:txBody>
      <dsp:txXfrm>
        <a:off x="31613" y="3586402"/>
        <a:ext cx="8443429" cy="584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AF048FE-A2A7-0543-825C-32EB95D5993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15E579C-813A-FC41-8507-B8FBAF3A2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0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9E700-EF95-463F-B75A-2CDEC15C5A37}" type="datetimeFigureOut">
              <a:rPr lang="en-US" dirty="0"/>
              <a:t>8/22/2021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algn="l" defTabSz="457200">
              <a:buNone/>
              <a:defRPr kumimoji="0" sz="1200" b="0" i="0" normalizeH="0" noProof="0">
                <a:solidFill>
                  <a:srgbClr val="898989"/>
                </a:solidFill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1200" b="0" i="0" normalizeH="0" noProof="0">
                <a:solidFill>
                  <a:srgbClr val="898989"/>
                </a:solidFill>
                <a:uLnTx/>
                <a:uFillTx/>
                <a:latin typeface="+mn-lt"/>
                <a:ea typeface="+mn-ea"/>
                <a:cs typeface="+mn-cs"/>
              </a:rPr>
              <a:t>Company Name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325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6CC6-9B37-4318-8876-62F2332BE330}" type="datetimeFigureOut">
              <a:rPr lang="en-US" dirty="0"/>
              <a:t>8/22/2021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algn="l" defTabSz="457200">
              <a:buNone/>
              <a:defRPr kumimoji="0" sz="1200" b="0" i="0" normalizeH="0" noProof="0">
                <a:solidFill>
                  <a:srgbClr val="898989"/>
                </a:solidFill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1200" b="0" i="0" normalizeH="0" noProof="0">
                <a:solidFill>
                  <a:srgbClr val="898989"/>
                </a:solidFill>
                <a:uLnTx/>
                <a:uFillTx/>
                <a:latin typeface="+mn-lt"/>
                <a:ea typeface="+mn-ea"/>
                <a:cs typeface="+mn-cs"/>
              </a:rPr>
              <a:t>Company Name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726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7781-F104-4BD5-BC26-3DB2DD695986}" type="datetimeFigureOut">
              <a:rPr lang="en-US" dirty="0"/>
              <a:t>8/22/2021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algn="l" defTabSz="457200">
              <a:buNone/>
              <a:defRPr kumimoji="0" sz="1200" b="0" i="0" normalizeH="0" noProof="0">
                <a:solidFill>
                  <a:srgbClr val="898989"/>
                </a:solidFill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1200" b="0" i="0" normalizeH="0" noProof="0">
                <a:solidFill>
                  <a:srgbClr val="898989"/>
                </a:solidFill>
                <a:uLnTx/>
                <a:uFillTx/>
                <a:latin typeface="+mn-lt"/>
                <a:ea typeface="+mn-ea"/>
                <a:cs typeface="+mn-cs"/>
              </a:rPr>
              <a:t>Company Name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410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B9AD0-4BAD-48BB-B06C-62CAB66B1652}" type="datetimeFigureOut">
              <a:rPr lang="en-US" dirty="0"/>
              <a:t>8/22/2021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algn="l" defTabSz="457200">
              <a:buNone/>
              <a:defRPr kumimoji="0" sz="1200" b="0" i="0" normalizeH="0" noProof="0">
                <a:solidFill>
                  <a:srgbClr val="898989"/>
                </a:solidFill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1200" b="0" i="0" normalizeH="0" noProof="0">
                <a:solidFill>
                  <a:srgbClr val="898989"/>
                </a:solidFill>
                <a:uLnTx/>
                <a:uFillTx/>
                <a:latin typeface="+mn-lt"/>
                <a:ea typeface="+mn-ea"/>
                <a:cs typeface="+mn-cs"/>
              </a:rPr>
              <a:t>Company Name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31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7D66-9247-4313-B245-9F882A4407CD}" type="datetimeFigureOut">
              <a:rPr lang="en-US" dirty="0"/>
              <a:t>8/22/2021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algn="l" defTabSz="457200">
              <a:buNone/>
              <a:defRPr kumimoji="0" sz="1200" b="0" i="0" normalizeH="0" noProof="0">
                <a:solidFill>
                  <a:srgbClr val="898989"/>
                </a:solidFill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1200" b="0" i="0" normalizeH="0" noProof="0">
                <a:solidFill>
                  <a:srgbClr val="898989"/>
                </a:solidFill>
                <a:uLnTx/>
                <a:uFillTx/>
                <a:latin typeface="+mn-lt"/>
                <a:ea typeface="+mn-ea"/>
                <a:cs typeface="+mn-cs"/>
              </a:rPr>
              <a:t>Company Name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097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22A5-2C49-4E61-8AF1-56B5ABF57608}" type="datetimeFigureOut">
              <a:rPr lang="en-US" dirty="0"/>
              <a:t>8/22/2021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algn="l" defTabSz="457200">
              <a:buNone/>
              <a:defRPr kumimoji="0" sz="1200" b="0" i="0" normalizeH="0" noProof="0">
                <a:solidFill>
                  <a:srgbClr val="898989"/>
                </a:solidFill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1200" b="0" i="0" normalizeH="0" noProof="0">
                <a:solidFill>
                  <a:srgbClr val="898989"/>
                </a:solidFill>
                <a:uLnTx/>
                <a:uFillTx/>
                <a:latin typeface="+mn-lt"/>
                <a:ea typeface="+mn-ea"/>
                <a:cs typeface="+mn-cs"/>
              </a:rPr>
              <a:t>Company Name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831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0AF048FE-A2A7-0543-825C-32EB95D5993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15E579C-813A-FC41-8507-B8FBAF3A2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79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48FE-A2A7-0543-825C-32EB95D5993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15E579C-813A-FC41-8507-B8FBAF3A2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4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48FE-A2A7-0543-825C-32EB95D5993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15E579C-813A-FC41-8507-B8FBAF3A2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97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48FE-A2A7-0543-825C-32EB95D5993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15E579C-813A-FC41-8507-B8FBAF3A2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15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48FE-A2A7-0543-825C-32EB95D5993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15E579C-813A-FC41-8507-B8FBAF3A2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4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48FE-A2A7-0543-825C-32EB95D5993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15E579C-813A-FC41-8507-B8FBAF3A2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1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48FE-A2A7-0543-825C-32EB95D5993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15E579C-813A-FC41-8507-B8FBAF3A2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9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48FE-A2A7-0543-825C-32EB95D5993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15E579C-813A-FC41-8507-B8FBAF3A2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78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48FE-A2A7-0543-825C-32EB95D5993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15E579C-813A-FC41-8507-B8FBAF3A2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53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48FE-A2A7-0543-825C-32EB95D5993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15E579C-813A-FC41-8507-B8FBAF3A2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66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4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tch.liveplan.com/ckxNp/VgwG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safetydiva.org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afetydiva.org/bio-carl-a-hamilton" TargetMode="External"/><Relationship Id="rId5" Type="http://schemas.openxmlformats.org/officeDocument/2006/relationships/image" Target="../media/image7.bmp"/><Relationship Id="rId4" Type="http://schemas.openxmlformats.org/officeDocument/2006/relationships/hyperlink" Target="https://www.safetydiva.org/bio-crystalturner-moffat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88DD50E-1D2D-48C6-A470-79FB7F337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78DAAE-B0C3-49A3-8AB1-AD2FF0E3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A8A81D-3338-4B0F-A26F-A3D259D2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801794"/>
            <a:ext cx="8250178" cy="5248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155665-7CE2-4939-AE5E-020DC1D20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5A0C14CE-2218-4553-A9D2-508A99652197}"/>
              </a:ext>
            </a:extLst>
          </p:cNvPr>
          <p:cNvPicPr>
            <a:picLocks noGrp="1" noChangeAspect="1"/>
          </p:cNvPicPr>
          <p:nvPr>
            <p:ph type="pic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549" y="1309162"/>
            <a:ext cx="7526278" cy="423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1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056923"/>
            <a:ext cx="9144000" cy="801077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75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2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4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60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32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2004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76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457200">
              <a:buNone/>
              <a:defRPr kumimoji="0" sz="1800" b="0" i="0" normalizeH="0" noProof="0">
                <a:uLnTx/>
                <a:uFillTx/>
                <a:latin typeface="Calibri"/>
                <a:ea typeface="Arial" pitchFamily="34" charset="0"/>
                <a:cs typeface="Arial" pitchFamily="34" charset="0"/>
              </a:defRPr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 descr="slidetitle" title="slide title"/>
          <p:cNvSpPr>
            <a:spLocks noGrp="1"/>
          </p:cNvSpPr>
          <p:nvPr>
            <p:ph type="ctrTitle"/>
          </p:nvPr>
        </p:nvSpPr>
        <p:spPr>
          <a:xfrm>
            <a:off x="436356" y="645188"/>
            <a:ext cx="8564359" cy="748974"/>
          </a:xfrm>
        </p:spPr>
        <p:txBody>
          <a:bodyPr>
            <a:noAutofit/>
          </a:bodyPr>
          <a:lstStyle/>
          <a:p>
            <a:pPr marL="0" marR="0" lvl="0" indent="0" algn="l" defTabSz="4572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  <a:defRPr kumimoji="0" sz="44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+mj-lt"/>
                <a:ea typeface="+mj-ea"/>
                <a:cs typeface="+mj-cs"/>
                <a:sym typeface="Wingdings" charset="2"/>
              </a:defRPr>
            </a:pPr>
            <a:r>
              <a:rPr kumimoji="0" lang="en-US" sz="5000" b="0" i="0" u="none" strike="noStrike" kern="1200" cap="none" spc="6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>
                    <a:lumMod val="95000"/>
                  </a:schemeClr>
                </a:solidFill>
                <a:uLnTx/>
                <a:uFillTx/>
                <a:latin typeface="Trebuchet MS"/>
                <a:cs typeface="Trebuchet MS"/>
              </a:rPr>
              <a:t>Target market</a:t>
            </a:r>
          </a:p>
        </p:txBody>
      </p:sp>
      <p:sp>
        <p:nvSpPr>
          <p:cNvPr id="10" name="TextBox 9" descr="footertext" title="footer text"/>
          <p:cNvSpPr txBox="1"/>
          <p:nvPr/>
        </p:nvSpPr>
        <p:spPr>
          <a:xfrm>
            <a:off x="442803" y="6265163"/>
            <a:ext cx="6737459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algn="l" defTabSz="457200">
              <a:buNone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1600" b="0" i="0" normalizeH="0" noProof="0"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Trebuchet MS"/>
                <a:cs typeface="Trebuchet MS"/>
              </a:rPr>
              <a:t>CDT EHS Consulting LLC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060176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companylogo" title="company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50" y="6357054"/>
            <a:ext cx="660400" cy="220133"/>
          </a:xfrm>
          <a:prstGeom prst="rect">
            <a:avLst/>
          </a:prstGeom>
        </p:spPr>
      </p:pic>
      <p:graphicFrame>
        <p:nvGraphicFramePr>
          <p:cNvPr id="13" name="TextBox 3" descr="descriptionList" title="descriptionList">
            <a:extLst>
              <a:ext uri="{FF2B5EF4-FFF2-40B4-BE49-F238E27FC236}">
                <a16:creationId xmlns:a16="http://schemas.microsoft.com/office/drawing/2014/main" id="{5869AA50-69AE-4685-A530-E8B892CA0A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5270844"/>
              </p:ext>
            </p:extLst>
          </p:nvPr>
        </p:nvGraphicFramePr>
        <p:xfrm>
          <a:off x="318672" y="1316255"/>
          <a:ext cx="8506655" cy="4855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3966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992397"/>
              </p:ext>
            </p:extLst>
          </p:nvPr>
        </p:nvGraphicFramePr>
        <p:xfrm>
          <a:off x="571501" y="1854200"/>
          <a:ext cx="8000998" cy="379990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789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1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3533">
                <a:tc>
                  <a:txBody>
                    <a:bodyPr/>
                    <a:lstStyle/>
                    <a:p>
                      <a:pPr marL="9144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/>
                          <a:cs typeface="Trebuchet MS"/>
                        </a:rPr>
                        <a:t>Competitors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F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/>
                          <a:cs typeface="Trebuchet MS"/>
                        </a:rPr>
                        <a:t>How our solution is better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274">
                <a:tc>
                  <a:txBody>
                    <a:bodyPr/>
                    <a:lstStyle/>
                    <a:p>
                      <a:pPr marL="9144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i="1" spc="-4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rebuchet MS"/>
                          <a:cs typeface="Trebuchet MS"/>
                        </a:rPr>
                        <a:t>Larger Safety Firms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pc="-4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rebuchet MS"/>
                          <a:cs typeface="Trebuchet MS"/>
                        </a:rPr>
                        <a:t>Unique services and deliverables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274">
                <a:tc>
                  <a:txBody>
                    <a:bodyPr/>
                    <a:lstStyle/>
                    <a:p>
                      <a:pPr marL="9144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i="1" spc="-4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rebuchet MS"/>
                          <a:cs typeface="Trebuchet MS"/>
                        </a:rPr>
                        <a:t>Larger Safety Firms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pc="-4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rebuchet MS"/>
                          <a:cs typeface="Trebuchet MS"/>
                        </a:rPr>
                        <a:t>Customized problem solving and skill set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274">
                <a:tc>
                  <a:txBody>
                    <a:bodyPr/>
                    <a:lstStyle/>
                    <a:p>
                      <a:pPr marL="9144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i="1" spc="-4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rebuchet MS"/>
                          <a:cs typeface="Trebuchet MS"/>
                        </a:rPr>
                        <a:t>Larger Safety Firms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pc="-4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rebuchet MS"/>
                          <a:cs typeface="Trebuchet MS"/>
                        </a:rPr>
                        <a:t>Boutique Safety Services and Technology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274">
                <a:tc>
                  <a:txBody>
                    <a:bodyPr/>
                    <a:lstStyle/>
                    <a:p>
                      <a:pPr marL="9144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i="1" spc="-4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rebuchet MS"/>
                          <a:cs typeface="Trebuchet MS"/>
                        </a:rPr>
                        <a:t>Larger Safety Firms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pc="-4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rebuchet MS"/>
                          <a:cs typeface="Trebuchet MS"/>
                        </a:rPr>
                        <a:t>Passion and personal commitment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274">
                <a:tc>
                  <a:txBody>
                    <a:bodyPr/>
                    <a:lstStyle/>
                    <a:p>
                      <a:pPr marL="9144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i="1" spc="-4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rebuchet MS"/>
                          <a:cs typeface="Trebuchet MS"/>
                        </a:rPr>
                        <a:t>Larger Safety Firms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pc="-4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rebuchet MS"/>
                          <a:cs typeface="Trebuchet MS"/>
                        </a:rPr>
                        <a:t>Building bridges for safety success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AA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6056923"/>
            <a:ext cx="9144000" cy="801077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75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2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4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60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32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2004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76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457200">
              <a:buNone/>
              <a:defRPr kumimoji="0" sz="1800" b="0" i="0" normalizeH="0" noProof="0">
                <a:uLnTx/>
                <a:uFillTx/>
                <a:latin typeface="Calibri"/>
                <a:ea typeface="Arial" pitchFamily="34" charset="0"/>
                <a:cs typeface="Arial" pitchFamily="34" charset="0"/>
              </a:defRPr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 descr="slidetitle" title="slide title"/>
          <p:cNvSpPr>
            <a:spLocks noGrp="1"/>
          </p:cNvSpPr>
          <p:nvPr>
            <p:ph type="ctrTitle"/>
          </p:nvPr>
        </p:nvSpPr>
        <p:spPr>
          <a:xfrm>
            <a:off x="436356" y="645188"/>
            <a:ext cx="8564359" cy="748974"/>
          </a:xfrm>
        </p:spPr>
        <p:txBody>
          <a:bodyPr>
            <a:noAutofit/>
          </a:bodyPr>
          <a:lstStyle/>
          <a:p>
            <a:pPr marL="0" marR="0" lvl="0" indent="0" algn="l" defTabSz="4572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  <a:defRPr kumimoji="0" sz="44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+mj-lt"/>
                <a:ea typeface="+mj-ea"/>
                <a:cs typeface="+mj-cs"/>
                <a:sym typeface="Wingdings" charset="2"/>
              </a:defRPr>
            </a:pPr>
            <a:r>
              <a:rPr kumimoji="0" lang="en-US" sz="5000" b="0" i="0" u="none" strike="noStrike" kern="1200" cap="none" spc="6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>
                    <a:lumMod val="95000"/>
                  </a:schemeClr>
                </a:solidFill>
                <a:uLnTx/>
                <a:uFillTx/>
                <a:latin typeface="Trebuchet MS"/>
                <a:cs typeface="Trebuchet MS"/>
              </a:rPr>
              <a:t>Competitive landscape</a:t>
            </a:r>
            <a:endParaRPr lang="en-US" sz="5000" spc="60" dirty="0">
              <a:solidFill>
                <a:schemeClr val="bg1">
                  <a:lumMod val="9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9" name="Picture 8" descr="companylogo" title="company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50" y="6357054"/>
            <a:ext cx="660400" cy="220133"/>
          </a:xfrm>
          <a:prstGeom prst="rect">
            <a:avLst/>
          </a:prstGeom>
        </p:spPr>
      </p:pic>
      <p:sp>
        <p:nvSpPr>
          <p:cNvPr id="10" name="TextBox 9" descr="footertext" title="footer text"/>
          <p:cNvSpPr txBox="1"/>
          <p:nvPr/>
        </p:nvSpPr>
        <p:spPr>
          <a:xfrm>
            <a:off x="442804" y="6265163"/>
            <a:ext cx="6737459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algn="l" defTabSz="457200">
              <a:buNone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1600" b="0" i="0" normalizeH="0" noProof="0"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Trebuchet MS"/>
                <a:cs typeface="Trebuchet MS"/>
              </a:rPr>
              <a:t>CDT EHS Consulting LLC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060176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830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056923"/>
            <a:ext cx="9144000" cy="801077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75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2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4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60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32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2004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76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457200">
              <a:buNone/>
              <a:defRPr kumimoji="0" sz="1800" b="0" i="0" normalizeH="0" noProof="0">
                <a:uLnTx/>
                <a:uFillTx/>
                <a:latin typeface="Calibri"/>
                <a:ea typeface="Arial" pitchFamily="34" charset="0"/>
                <a:cs typeface="Arial" pitchFamily="34" charset="0"/>
              </a:defRPr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 descr="slidetitle" title="slide title"/>
          <p:cNvSpPr>
            <a:spLocks noGrp="1"/>
          </p:cNvSpPr>
          <p:nvPr>
            <p:ph type="ctrTitle"/>
          </p:nvPr>
        </p:nvSpPr>
        <p:spPr>
          <a:xfrm>
            <a:off x="436356" y="645188"/>
            <a:ext cx="8564359" cy="748974"/>
          </a:xfrm>
        </p:spPr>
        <p:txBody>
          <a:bodyPr>
            <a:noAutofit/>
          </a:bodyPr>
          <a:lstStyle/>
          <a:p>
            <a:pPr marL="0" marR="0" lvl="0" indent="0" algn="l" defTabSz="4572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  <a:defRPr kumimoji="0" sz="44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+mj-lt"/>
                <a:ea typeface="+mj-ea"/>
                <a:cs typeface="+mj-cs"/>
                <a:sym typeface="Wingdings" charset="2"/>
              </a:defRPr>
            </a:pPr>
            <a:r>
              <a:rPr kumimoji="0" lang="en-US" sz="5000" b="0" i="0" u="none" strike="noStrike" kern="1200" cap="none" spc="6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>
                    <a:lumMod val="95000"/>
                  </a:schemeClr>
                </a:solidFill>
                <a:uLnTx/>
                <a:uFillTx/>
                <a:latin typeface="Trebuchet MS"/>
                <a:cs typeface="Trebuchet MS"/>
              </a:rPr>
              <a:t>Sales channels</a:t>
            </a:r>
          </a:p>
        </p:txBody>
      </p:sp>
      <p:sp>
        <p:nvSpPr>
          <p:cNvPr id="4" name="TextBox 3" descr="descriptionList" title="descriptionList"/>
          <p:cNvSpPr txBox="1"/>
          <p:nvPr/>
        </p:nvSpPr>
        <p:spPr>
          <a:xfrm>
            <a:off x="443110" y="1747058"/>
            <a:ext cx="8506655" cy="352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Subscription Services</a:t>
            </a: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Direct Sales B2B</a:t>
            </a: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Custom Consultant Services</a:t>
            </a:r>
            <a:endParaRPr lang="en-US" sz="3000" spc="60" dirty="0">
              <a:solidFill>
                <a:schemeClr val="bg1">
                  <a:lumMod val="95000"/>
                </a:schemeClr>
              </a:solidFill>
              <a:latin typeface="Georgia"/>
              <a:cs typeface="Georgia"/>
            </a:endParaRP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Website / Internet</a:t>
            </a:r>
            <a:endParaRPr lang="en-US" sz="3000" spc="60" dirty="0">
              <a:solidFill>
                <a:schemeClr val="bg1">
                  <a:lumMod val="95000"/>
                </a:schemeClr>
              </a:solidFill>
              <a:latin typeface="Georgia"/>
              <a:cs typeface="Georgia"/>
            </a:endParaRP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Social Media</a:t>
            </a:r>
            <a:endParaRPr lang="en-US" sz="3000" spc="60" dirty="0">
              <a:solidFill>
                <a:schemeClr val="bg1">
                  <a:lumMod val="95000"/>
                </a:schemeClr>
              </a:solidFill>
              <a:latin typeface="Georgia"/>
              <a:cs typeface="Georgia"/>
            </a:endParaRPr>
          </a:p>
        </p:txBody>
      </p:sp>
      <p:sp>
        <p:nvSpPr>
          <p:cNvPr id="10" name="TextBox 9" descr="footertext" title="footer text"/>
          <p:cNvSpPr txBox="1"/>
          <p:nvPr/>
        </p:nvSpPr>
        <p:spPr>
          <a:xfrm>
            <a:off x="442803" y="6265163"/>
            <a:ext cx="6737459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algn="l" defTabSz="457200">
              <a:buNone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1600" b="0" i="0" normalizeH="0" noProof="0"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Trebuchet MS"/>
                <a:cs typeface="Trebuchet MS"/>
              </a:rPr>
              <a:t>CDT EHS Consulting LLC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060176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companylogo" title="company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50" y="6357054"/>
            <a:ext cx="660400" cy="2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66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056923"/>
            <a:ext cx="9144000" cy="801077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75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2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4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60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32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2004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76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457200">
              <a:buNone/>
              <a:defRPr kumimoji="0" sz="1800" b="0" i="0" normalizeH="0" noProof="0">
                <a:uLnTx/>
                <a:uFillTx/>
                <a:latin typeface="Calibri"/>
                <a:ea typeface="Arial" pitchFamily="34" charset="0"/>
                <a:cs typeface="Arial" pitchFamily="34" charset="0"/>
              </a:defRPr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 descr="slidetitle" title="slide title"/>
          <p:cNvSpPr>
            <a:spLocks noGrp="1"/>
          </p:cNvSpPr>
          <p:nvPr>
            <p:ph type="ctrTitle"/>
          </p:nvPr>
        </p:nvSpPr>
        <p:spPr>
          <a:xfrm>
            <a:off x="436356" y="645188"/>
            <a:ext cx="8564359" cy="748974"/>
          </a:xfrm>
        </p:spPr>
        <p:txBody>
          <a:bodyPr>
            <a:noAutofit/>
          </a:bodyPr>
          <a:lstStyle/>
          <a:p>
            <a:pPr marL="0" marR="0" lvl="0" indent="0" algn="l" defTabSz="4572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  <a:defRPr kumimoji="0" sz="44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+mj-lt"/>
                <a:ea typeface="+mj-ea"/>
                <a:cs typeface="+mj-cs"/>
                <a:sym typeface="Wingdings" charset="2"/>
              </a:defRPr>
            </a:pPr>
            <a:r>
              <a:rPr kumimoji="0" lang="en-US" sz="5000" b="0" i="0" u="none" strike="noStrike" kern="1200" cap="none" spc="6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>
                    <a:lumMod val="95000"/>
                  </a:schemeClr>
                </a:solidFill>
                <a:uLnTx/>
                <a:uFillTx/>
                <a:latin typeface="Trebuchet MS"/>
                <a:cs typeface="Trebuchet MS"/>
              </a:rPr>
              <a:t>Marketing activities</a:t>
            </a:r>
          </a:p>
        </p:txBody>
      </p:sp>
      <p:sp>
        <p:nvSpPr>
          <p:cNvPr id="4" name="TextBox 3" descr="descriptionList" title="descriptionList"/>
          <p:cNvSpPr txBox="1"/>
          <p:nvPr/>
        </p:nvSpPr>
        <p:spPr>
          <a:xfrm>
            <a:off x="443110" y="1747058"/>
            <a:ext cx="8506655" cy="352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Safety Videos and Training</a:t>
            </a: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Professional Memberships / Affiliations</a:t>
            </a: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Website Packages</a:t>
            </a:r>
            <a:endParaRPr lang="en-US" sz="3000" spc="60" dirty="0">
              <a:solidFill>
                <a:schemeClr val="bg1">
                  <a:lumMod val="95000"/>
                </a:schemeClr>
              </a:solidFill>
              <a:latin typeface="Georgia"/>
              <a:cs typeface="Georgia"/>
            </a:endParaRP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Social Media Campaigns</a:t>
            </a:r>
            <a:endParaRPr lang="en-US" sz="3000" spc="60" dirty="0">
              <a:solidFill>
                <a:schemeClr val="bg1">
                  <a:lumMod val="95000"/>
                </a:schemeClr>
              </a:solidFill>
              <a:latin typeface="Georgia"/>
              <a:cs typeface="Georgia"/>
            </a:endParaRP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Trade Shows, Journals, Catalogs</a:t>
            </a:r>
            <a:endParaRPr lang="en-US" sz="3000" spc="60" dirty="0">
              <a:solidFill>
                <a:schemeClr val="bg1">
                  <a:lumMod val="95000"/>
                </a:schemeClr>
              </a:solidFill>
              <a:latin typeface="Georgia"/>
              <a:cs typeface="Georgia"/>
            </a:endParaRPr>
          </a:p>
        </p:txBody>
      </p:sp>
      <p:sp>
        <p:nvSpPr>
          <p:cNvPr id="10" name="TextBox 9" descr="footertext" title="footer text"/>
          <p:cNvSpPr txBox="1"/>
          <p:nvPr/>
        </p:nvSpPr>
        <p:spPr>
          <a:xfrm>
            <a:off x="442803" y="6265163"/>
            <a:ext cx="6737459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algn="l" defTabSz="457200">
              <a:buNone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1600" b="0" i="0" normalizeH="0" noProof="0"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Trebuchet MS"/>
                <a:cs typeface="Trebuchet MS"/>
              </a:rPr>
              <a:t>CDT EHS Consulting LLC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060176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companylogo" title="company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50" y="6357054"/>
            <a:ext cx="660400" cy="2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66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056923"/>
            <a:ext cx="9144000" cy="801077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75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2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4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60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32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2004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76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457200">
              <a:buNone/>
              <a:defRPr kumimoji="0" sz="1800" b="0" i="0" normalizeH="0" noProof="0">
                <a:uLnTx/>
                <a:uFillTx/>
                <a:latin typeface="Calibri"/>
                <a:ea typeface="Arial" pitchFamily="34" charset="0"/>
                <a:cs typeface="Arial" pitchFamily="34" charset="0"/>
              </a:defRPr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 descr="slidetitle" title="slide title"/>
          <p:cNvSpPr>
            <a:spLocks noGrp="1"/>
          </p:cNvSpPr>
          <p:nvPr>
            <p:ph type="ctrTitle"/>
          </p:nvPr>
        </p:nvSpPr>
        <p:spPr>
          <a:xfrm>
            <a:off x="436356" y="645188"/>
            <a:ext cx="8564359" cy="748974"/>
          </a:xfrm>
        </p:spPr>
        <p:txBody>
          <a:bodyPr>
            <a:noAutofit/>
          </a:bodyPr>
          <a:lstStyle/>
          <a:p>
            <a:pPr marL="0" marR="0" lvl="0" indent="0" algn="l" defTabSz="4572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  <a:defRPr kumimoji="0" sz="44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+mj-lt"/>
                <a:ea typeface="+mj-ea"/>
                <a:cs typeface="+mj-cs"/>
                <a:sym typeface="Wingdings" charset="2"/>
              </a:defRPr>
            </a:pPr>
            <a:r>
              <a:rPr kumimoji="0" lang="en-US" sz="5000" b="0" i="0" u="none" strike="noStrike" kern="1200" cap="none" spc="6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>
                    <a:lumMod val="95000"/>
                  </a:schemeClr>
                </a:solidFill>
                <a:uLnTx/>
                <a:uFillTx/>
                <a:latin typeface="Trebuchet MS"/>
                <a:cs typeface="Trebuchet MS"/>
              </a:rPr>
              <a:t>Revenue streams</a:t>
            </a:r>
          </a:p>
        </p:txBody>
      </p:sp>
      <p:sp>
        <p:nvSpPr>
          <p:cNvPr id="4" name="TextBox 3" descr="descriptionList" title="descriptionList"/>
          <p:cNvSpPr txBox="1"/>
          <p:nvPr/>
        </p:nvSpPr>
        <p:spPr>
          <a:xfrm>
            <a:off x="443110" y="1747058"/>
            <a:ext cx="8506655" cy="352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Safety Consultation Services</a:t>
            </a: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Safety Personnel</a:t>
            </a: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Safety Inspections and Assessments</a:t>
            </a:r>
            <a:endParaRPr lang="en-US" sz="3000" spc="60" dirty="0">
              <a:solidFill>
                <a:schemeClr val="bg1">
                  <a:lumMod val="95000"/>
                </a:schemeClr>
              </a:solidFill>
              <a:latin typeface="Georgia"/>
              <a:cs typeface="Georgia"/>
            </a:endParaRP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Safety Training</a:t>
            </a:r>
            <a:endParaRPr lang="en-US" sz="3000" spc="60" dirty="0">
              <a:solidFill>
                <a:schemeClr val="bg1">
                  <a:lumMod val="95000"/>
                </a:schemeClr>
              </a:solidFill>
              <a:latin typeface="Georgia"/>
              <a:cs typeface="Georgia"/>
            </a:endParaRP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Safety Program Audits</a:t>
            </a:r>
            <a:endParaRPr lang="en-US" sz="3000" spc="60" dirty="0">
              <a:solidFill>
                <a:schemeClr val="bg1">
                  <a:lumMod val="95000"/>
                </a:schemeClr>
              </a:solidFill>
              <a:latin typeface="Georgia"/>
              <a:cs typeface="Georgia"/>
            </a:endParaRPr>
          </a:p>
        </p:txBody>
      </p:sp>
      <p:sp>
        <p:nvSpPr>
          <p:cNvPr id="10" name="TextBox 9" descr="footertext" title="footer text"/>
          <p:cNvSpPr txBox="1"/>
          <p:nvPr/>
        </p:nvSpPr>
        <p:spPr>
          <a:xfrm>
            <a:off x="442803" y="6265163"/>
            <a:ext cx="6737459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algn="l" defTabSz="457200">
              <a:buNone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1600" b="0" i="0" normalizeH="0" noProof="0"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Trebuchet MS"/>
                <a:cs typeface="Trebuchet MS"/>
              </a:rPr>
              <a:t>CDT EHS Consulting LLC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060176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companylogo" title="company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50" y="6357054"/>
            <a:ext cx="660400" cy="2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66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056923"/>
            <a:ext cx="9144000" cy="801077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75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2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4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60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32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2004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76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457200">
              <a:buNone/>
              <a:defRPr kumimoji="0" sz="1800" b="0" i="0" normalizeH="0" noProof="0">
                <a:uLnTx/>
                <a:uFillTx/>
                <a:latin typeface="Calibri"/>
                <a:ea typeface="Arial" pitchFamily="34" charset="0"/>
                <a:cs typeface="Arial" pitchFamily="34" charset="0"/>
              </a:defRPr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 descr="slidetitle" title="slide title"/>
          <p:cNvSpPr>
            <a:spLocks noGrp="1"/>
          </p:cNvSpPr>
          <p:nvPr>
            <p:ph type="ctrTitle"/>
          </p:nvPr>
        </p:nvSpPr>
        <p:spPr>
          <a:xfrm>
            <a:off x="436356" y="645188"/>
            <a:ext cx="8564359" cy="748974"/>
          </a:xfrm>
        </p:spPr>
        <p:txBody>
          <a:bodyPr>
            <a:noAutofit/>
          </a:bodyPr>
          <a:lstStyle/>
          <a:p>
            <a:pPr marL="0" marR="0" lvl="0" indent="0" algn="l" defTabSz="4572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  <a:defRPr kumimoji="0" sz="44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+mj-lt"/>
                <a:ea typeface="+mj-ea"/>
                <a:cs typeface="+mj-cs"/>
                <a:sym typeface="Wingdings" charset="2"/>
              </a:defRPr>
            </a:pPr>
            <a:r>
              <a:rPr kumimoji="0" lang="en-US" sz="5000" b="0" i="0" u="none" strike="noStrike" kern="1200" cap="none" spc="6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>
                    <a:lumMod val="95000"/>
                  </a:schemeClr>
                </a:solidFill>
                <a:uLnTx/>
                <a:uFillTx/>
                <a:latin typeface="Trebuchet MS"/>
                <a:cs typeface="Trebuchet MS"/>
              </a:rPr>
              <a:t>Major costs</a:t>
            </a:r>
          </a:p>
        </p:txBody>
      </p:sp>
      <p:sp>
        <p:nvSpPr>
          <p:cNvPr id="4" name="TextBox 3" descr="descriptionList" title="descriptionList"/>
          <p:cNvSpPr txBox="1"/>
          <p:nvPr/>
        </p:nvSpPr>
        <p:spPr>
          <a:xfrm>
            <a:off x="443110" y="1747058"/>
            <a:ext cx="8506655" cy="347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Personnel</a:t>
            </a: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Insurance and Payroll</a:t>
            </a: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Professional Services and Administration</a:t>
            </a:r>
            <a:endParaRPr lang="en-US" sz="3000" spc="60" dirty="0">
              <a:solidFill>
                <a:schemeClr val="bg1">
                  <a:lumMod val="95000"/>
                </a:schemeClr>
              </a:solidFill>
              <a:latin typeface="Georgia"/>
              <a:cs typeface="Georgia"/>
            </a:endParaRP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Marketing, Dues, Subscriptions</a:t>
            </a:r>
            <a:endParaRPr lang="en-US" sz="3000" spc="60" dirty="0">
              <a:solidFill>
                <a:schemeClr val="bg1">
                  <a:lumMod val="95000"/>
                </a:schemeClr>
              </a:solidFill>
              <a:latin typeface="Georgia"/>
              <a:cs typeface="Georgia"/>
            </a:endParaRP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Utilities (Phone, Internet), Travel</a:t>
            </a:r>
            <a:endParaRPr lang="en-US" sz="3000" spc="60" dirty="0">
              <a:solidFill>
                <a:schemeClr val="bg1">
                  <a:lumMod val="95000"/>
                </a:schemeClr>
              </a:solidFill>
              <a:latin typeface="Georgia"/>
              <a:cs typeface="Georgia"/>
            </a:endParaRPr>
          </a:p>
        </p:txBody>
      </p:sp>
      <p:sp>
        <p:nvSpPr>
          <p:cNvPr id="10" name="TextBox 9" descr="footertext" title="footer text"/>
          <p:cNvSpPr txBox="1"/>
          <p:nvPr/>
        </p:nvSpPr>
        <p:spPr>
          <a:xfrm>
            <a:off x="442803" y="6265163"/>
            <a:ext cx="6737459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algn="l" defTabSz="457200">
              <a:buNone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1600" b="0" i="0" normalizeH="0" noProof="0"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Trebuchet MS"/>
                <a:cs typeface="Trebuchet MS"/>
              </a:rPr>
              <a:t>CDT EHS Consulting LLC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060176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companylogo" title="company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50" y="6357054"/>
            <a:ext cx="660400" cy="2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66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056923"/>
            <a:ext cx="9144000" cy="801077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75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2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4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60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32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2004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76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457200">
              <a:buNone/>
              <a:defRPr kumimoji="0" sz="1800" b="0" i="0" normalizeH="0" noProof="0">
                <a:uLnTx/>
                <a:uFillTx/>
                <a:latin typeface="Calibri"/>
                <a:ea typeface="Arial" pitchFamily="34" charset="0"/>
                <a:cs typeface="Arial" pitchFamily="34" charset="0"/>
              </a:defRPr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 descr="slidetitle" title="slide title"/>
          <p:cNvSpPr>
            <a:spLocks noGrp="1"/>
          </p:cNvSpPr>
          <p:nvPr>
            <p:ph type="ctrTitle"/>
          </p:nvPr>
        </p:nvSpPr>
        <p:spPr>
          <a:xfrm>
            <a:off x="436356" y="645188"/>
            <a:ext cx="8564359" cy="748974"/>
          </a:xfrm>
        </p:spPr>
        <p:txBody>
          <a:bodyPr>
            <a:noAutofit/>
          </a:bodyPr>
          <a:lstStyle/>
          <a:p>
            <a:pPr marL="0" marR="0" lvl="0" indent="0" algn="l" defTabSz="4572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  <a:defRPr kumimoji="0" sz="44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+mj-lt"/>
                <a:ea typeface="+mj-ea"/>
                <a:cs typeface="+mj-cs"/>
                <a:sym typeface="Wingdings" charset="2"/>
              </a:defRPr>
            </a:pPr>
            <a:r>
              <a:rPr kumimoji="0" lang="en-US" sz="5000" b="0" i="0" u="none" strike="noStrike" kern="1200" cap="none" spc="6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>
                    <a:lumMod val="95000"/>
                  </a:schemeClr>
                </a:solidFill>
                <a:uLnTx/>
                <a:uFillTx/>
                <a:latin typeface="Trebuchet MS"/>
                <a:cs typeface="Trebuchet MS"/>
              </a:rPr>
              <a:t>Partners and Resources</a:t>
            </a:r>
            <a:endParaRPr lang="en-US" sz="5000" spc="60" dirty="0">
              <a:solidFill>
                <a:schemeClr val="bg1">
                  <a:lumMod val="9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9" name="Picture 8" descr="companylogo" title="company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50" y="6357054"/>
            <a:ext cx="660400" cy="220133"/>
          </a:xfrm>
          <a:prstGeom prst="rect">
            <a:avLst/>
          </a:prstGeom>
        </p:spPr>
      </p:pic>
      <p:sp>
        <p:nvSpPr>
          <p:cNvPr id="10" name="TextBox 9" descr="footertext" title="footer text"/>
          <p:cNvSpPr txBox="1"/>
          <p:nvPr/>
        </p:nvSpPr>
        <p:spPr>
          <a:xfrm>
            <a:off x="442804" y="6265163"/>
            <a:ext cx="6737459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algn="l" defTabSz="457200">
              <a:buNone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1600" b="0" i="0" normalizeH="0" noProof="0"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Trebuchet MS"/>
                <a:cs typeface="Trebuchet MS"/>
              </a:rPr>
              <a:t>CDT EHS Consulting LLC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060176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147175" y="213768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algn="l" defTabSz="457200">
              <a:buNone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endParaRPr lang="en-US"/>
          </a:p>
        </p:txBody>
      </p:sp>
      <p:pic>
        <p:nvPicPr>
          <p:cNvPr id="1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" y="1627678"/>
            <a:ext cx="1651000" cy="494311"/>
          </a:xfrm>
          <a:prstGeom prst="rect">
            <a:avLst/>
          </a:prstGeom>
          <a:ln w="76200">
            <a:solidFill>
              <a:srgbClr val="DDDDDD"/>
            </a:solidFill>
            <a:miter/>
          </a:ln>
        </p:spPr>
      </p:pic>
      <p:sp>
        <p:nvSpPr>
          <p:cNvPr id="13" name="New shape"/>
          <p:cNvSpPr/>
          <p:nvPr/>
        </p:nvSpPr>
        <p:spPr>
          <a:xfrm>
            <a:off x="611413" y="2231526"/>
            <a:ext cx="1771099" cy="1292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bIns="0" rtlCol="0" anchor="t">
            <a:spAutoFit/>
          </a:bodyPr>
          <a:lstStyle/>
          <a:p>
            <a:pPr algn="l" fontAlgn="t"/>
            <a:r>
              <a:rPr sz="1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I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nternational</a:t>
            </a:r>
          </a:p>
          <a:p>
            <a:pPr algn="l" fontAlgn="t"/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Association of Safety, Health &amp; Environmental Professionals (I</a:t>
            </a:r>
            <a:r>
              <a:rPr sz="1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ASHEP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)</a:t>
            </a:r>
            <a:endParaRPr sz="1400" b="1" dirty="0">
              <a:solidFill>
                <a:schemeClr val="bg1">
                  <a:lumMod val="95000"/>
                </a:schemeClr>
              </a:solidFill>
              <a:latin typeface="Trebuchet MS"/>
            </a:endParaRPr>
          </a:p>
        </p:txBody>
      </p:sp>
      <p:sp>
        <p:nvSpPr>
          <p:cNvPr id="14" name="New shape"/>
          <p:cNvSpPr/>
          <p:nvPr/>
        </p:nvSpPr>
        <p:spPr>
          <a:xfrm>
            <a:off x="241300" y="3010989"/>
            <a:ext cx="1651000" cy="16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t">
            <a:spAutoFit/>
          </a:bodyPr>
          <a:lstStyle/>
          <a:p>
            <a:pPr algn="l" fontAlgn="t"/>
            <a:endParaRPr sz="1100">
              <a:solidFill>
                <a:srgbClr val="7F7F7F"/>
              </a:solidFill>
              <a:latin typeface="Trebuchet MS"/>
            </a:endParaRPr>
          </a:p>
        </p:txBody>
      </p:sp>
      <p:pic>
        <p:nvPicPr>
          <p:cNvPr id="1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750813" y="1516319"/>
            <a:ext cx="943429" cy="943429"/>
          </a:xfrm>
          <a:prstGeom prst="rect">
            <a:avLst/>
          </a:prstGeom>
          <a:ln w="76200">
            <a:solidFill>
              <a:srgbClr val="DDDDDD"/>
            </a:solidFill>
            <a:miter/>
          </a:ln>
        </p:spPr>
      </p:pic>
      <p:sp>
        <p:nvSpPr>
          <p:cNvPr id="16" name="New shape"/>
          <p:cNvSpPr/>
          <p:nvPr/>
        </p:nvSpPr>
        <p:spPr>
          <a:xfrm>
            <a:off x="2679701" y="2624646"/>
            <a:ext cx="165100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t">
            <a:spAutoFit/>
          </a:bodyPr>
          <a:lstStyle/>
          <a:p>
            <a:pPr algn="l" fontAlgn="t"/>
            <a:r>
              <a:rPr sz="1400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Risk &amp; Insurance Management Society RIMS</a:t>
            </a:r>
          </a:p>
        </p:txBody>
      </p:sp>
      <p:sp>
        <p:nvSpPr>
          <p:cNvPr id="17" name="New shape"/>
          <p:cNvSpPr/>
          <p:nvPr/>
        </p:nvSpPr>
        <p:spPr>
          <a:xfrm>
            <a:off x="2527300" y="3437709"/>
            <a:ext cx="1651000" cy="16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t">
            <a:spAutoFit/>
          </a:bodyPr>
          <a:lstStyle/>
          <a:p>
            <a:pPr algn="l" fontAlgn="t"/>
            <a:endParaRPr sz="1100">
              <a:solidFill>
                <a:srgbClr val="7F7F7F"/>
              </a:solidFill>
              <a:latin typeface="Trebuchet MS"/>
            </a:endParaRPr>
          </a:p>
        </p:txBody>
      </p:sp>
      <p:pic>
        <p:nvPicPr>
          <p:cNvPr id="1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4889500" y="1524000"/>
            <a:ext cx="943429" cy="943429"/>
          </a:xfrm>
          <a:prstGeom prst="rect">
            <a:avLst/>
          </a:prstGeom>
          <a:ln w="76200">
            <a:solidFill>
              <a:srgbClr val="DDDDDD"/>
            </a:solidFill>
            <a:miter/>
          </a:ln>
        </p:spPr>
      </p:pic>
      <p:sp>
        <p:nvSpPr>
          <p:cNvPr id="19" name="New shape"/>
          <p:cNvSpPr/>
          <p:nvPr/>
        </p:nvSpPr>
        <p:spPr>
          <a:xfrm>
            <a:off x="4813300" y="2670629"/>
            <a:ext cx="1651000" cy="426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t">
            <a:spAutoFit/>
          </a:bodyPr>
          <a:lstStyle/>
          <a:p>
            <a:pPr algn="l" fontAlgn="t"/>
            <a:r>
              <a:rPr sz="1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New York Build 2018-2020, 2022</a:t>
            </a:r>
          </a:p>
        </p:txBody>
      </p:sp>
      <p:sp>
        <p:nvSpPr>
          <p:cNvPr id="20" name="New shape"/>
          <p:cNvSpPr/>
          <p:nvPr/>
        </p:nvSpPr>
        <p:spPr>
          <a:xfrm>
            <a:off x="4813300" y="3224349"/>
            <a:ext cx="1651000" cy="16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t">
            <a:spAutoFit/>
          </a:bodyPr>
          <a:lstStyle/>
          <a:p>
            <a:pPr algn="l" fontAlgn="t"/>
            <a:endParaRPr sz="1100">
              <a:solidFill>
                <a:srgbClr val="7F7F7F"/>
              </a:solidFill>
              <a:latin typeface="Trebuchet MS"/>
            </a:endParaRPr>
          </a:p>
        </p:txBody>
      </p:sp>
      <p:pic>
        <p:nvPicPr>
          <p:cNvPr id="2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7024268" y="1509002"/>
            <a:ext cx="943429" cy="943429"/>
          </a:xfrm>
          <a:prstGeom prst="rect">
            <a:avLst/>
          </a:prstGeom>
          <a:ln w="76200">
            <a:solidFill>
              <a:srgbClr val="DDDDDD"/>
            </a:solidFill>
            <a:miter/>
          </a:ln>
        </p:spPr>
      </p:pic>
      <p:sp>
        <p:nvSpPr>
          <p:cNvPr id="22" name="New shape"/>
          <p:cNvSpPr/>
          <p:nvPr/>
        </p:nvSpPr>
        <p:spPr>
          <a:xfrm>
            <a:off x="6972819" y="2640383"/>
            <a:ext cx="165100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t">
            <a:spAutoFit/>
          </a:bodyPr>
          <a:lstStyle/>
          <a:p>
            <a:pPr algn="l" fontAlgn="t"/>
            <a:r>
              <a:rPr sz="1400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American Society of Safety Professionals</a:t>
            </a:r>
          </a:p>
        </p:txBody>
      </p:sp>
      <p:sp>
        <p:nvSpPr>
          <p:cNvPr id="23" name="New shape"/>
          <p:cNvSpPr/>
          <p:nvPr/>
        </p:nvSpPr>
        <p:spPr>
          <a:xfrm>
            <a:off x="7099300" y="3437709"/>
            <a:ext cx="1651000" cy="16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t">
            <a:spAutoFit/>
          </a:bodyPr>
          <a:lstStyle/>
          <a:p>
            <a:pPr algn="l" fontAlgn="t"/>
            <a:endParaRPr sz="1100">
              <a:solidFill>
                <a:srgbClr val="7F7F7F"/>
              </a:solidFill>
              <a:latin typeface="Trebuchet MS"/>
            </a:endParaRPr>
          </a:p>
        </p:txBody>
      </p:sp>
      <p:pic>
        <p:nvPicPr>
          <p:cNvPr id="24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609600" y="3778126"/>
            <a:ext cx="1651000" cy="1144950"/>
          </a:xfrm>
          <a:prstGeom prst="rect">
            <a:avLst/>
          </a:prstGeom>
          <a:ln w="76200">
            <a:solidFill>
              <a:srgbClr val="DDDDDD"/>
            </a:solidFill>
            <a:miter/>
          </a:ln>
        </p:spPr>
      </p:pic>
      <p:sp>
        <p:nvSpPr>
          <p:cNvPr id="25" name="New shape"/>
          <p:cNvSpPr/>
          <p:nvPr/>
        </p:nvSpPr>
        <p:spPr>
          <a:xfrm>
            <a:off x="609600" y="5156239"/>
            <a:ext cx="165100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t">
            <a:spAutoFit/>
          </a:bodyPr>
          <a:lstStyle/>
          <a:p>
            <a:pPr algn="l" fontAlgn="t"/>
            <a:r>
              <a:rPr sz="1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BISE Safety Professional of the Year 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(</a:t>
            </a:r>
            <a:r>
              <a:rPr sz="1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SPY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) 2021</a:t>
            </a:r>
            <a:endParaRPr sz="1400" b="1" dirty="0">
              <a:solidFill>
                <a:schemeClr val="bg1">
                  <a:lumMod val="95000"/>
                </a:schemeClr>
              </a:solidFill>
              <a:latin typeface="Trebuchet MS"/>
            </a:endParaRPr>
          </a:p>
        </p:txBody>
      </p:sp>
      <p:sp>
        <p:nvSpPr>
          <p:cNvPr id="26" name="New shape"/>
          <p:cNvSpPr/>
          <p:nvPr/>
        </p:nvSpPr>
        <p:spPr>
          <a:xfrm>
            <a:off x="241300" y="5723708"/>
            <a:ext cx="1651000" cy="16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t">
            <a:spAutoFit/>
          </a:bodyPr>
          <a:lstStyle/>
          <a:p>
            <a:pPr algn="l" fontAlgn="t"/>
            <a:endParaRPr sz="1100">
              <a:solidFill>
                <a:srgbClr val="7F7F7F"/>
              </a:solidFill>
              <a:latin typeface="Trebuchet MS"/>
            </a:endParaRPr>
          </a:p>
        </p:txBody>
      </p:sp>
      <p:pic>
        <p:nvPicPr>
          <p:cNvPr id="27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2836071" y="3512521"/>
            <a:ext cx="1130300" cy="1446069"/>
          </a:xfrm>
          <a:prstGeom prst="rect">
            <a:avLst/>
          </a:prstGeom>
          <a:ln w="76200">
            <a:solidFill>
              <a:srgbClr val="DDDDDD"/>
            </a:solidFill>
            <a:miter/>
          </a:ln>
        </p:spPr>
      </p:pic>
      <p:sp>
        <p:nvSpPr>
          <p:cNvPr id="28" name="New shape"/>
          <p:cNvSpPr/>
          <p:nvPr/>
        </p:nvSpPr>
        <p:spPr>
          <a:xfrm>
            <a:off x="2679701" y="5156239"/>
            <a:ext cx="165100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t">
            <a:spAutoFit/>
          </a:bodyPr>
          <a:lstStyle/>
          <a:p>
            <a:pPr algn="l" fontAlgn="t"/>
            <a:r>
              <a:rPr sz="1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WISE Safety Professional of the Year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 (SPY) 2019</a:t>
            </a:r>
            <a:endParaRPr sz="1400" b="1" dirty="0">
              <a:solidFill>
                <a:schemeClr val="bg1">
                  <a:lumMod val="95000"/>
                </a:schemeClr>
              </a:solidFill>
              <a:latin typeface="Trebuchet MS"/>
            </a:endParaRPr>
          </a:p>
        </p:txBody>
      </p:sp>
      <p:sp>
        <p:nvSpPr>
          <p:cNvPr id="29" name="New shape"/>
          <p:cNvSpPr/>
          <p:nvPr/>
        </p:nvSpPr>
        <p:spPr>
          <a:xfrm>
            <a:off x="2527300" y="5723708"/>
            <a:ext cx="1651000" cy="16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t">
            <a:spAutoFit/>
          </a:bodyPr>
          <a:lstStyle/>
          <a:p>
            <a:pPr algn="l" fontAlgn="t"/>
            <a:endParaRPr sz="1100">
              <a:solidFill>
                <a:srgbClr val="7F7F7F"/>
              </a:solidFill>
              <a:latin typeface="Trebuchet MS"/>
            </a:endParaRPr>
          </a:p>
        </p:txBody>
      </p:sp>
      <p:pic>
        <p:nvPicPr>
          <p:cNvPr id="30" name="New picture"/>
          <p:cNvPicPr/>
          <p:nvPr/>
        </p:nvPicPr>
        <p:blipFill>
          <a:blip r:embed="rId9"/>
          <a:stretch>
            <a:fillRect/>
          </a:stretch>
        </p:blipFill>
        <p:spPr>
          <a:xfrm>
            <a:off x="4889500" y="3557564"/>
            <a:ext cx="1130300" cy="1272063"/>
          </a:xfrm>
          <a:prstGeom prst="rect">
            <a:avLst/>
          </a:prstGeom>
          <a:ln w="76200">
            <a:solidFill>
              <a:srgbClr val="DDDDDD"/>
            </a:solidFill>
            <a:miter/>
          </a:ln>
        </p:spPr>
      </p:pic>
      <p:sp>
        <p:nvSpPr>
          <p:cNvPr id="31" name="New shape"/>
          <p:cNvSpPr/>
          <p:nvPr/>
        </p:nvSpPr>
        <p:spPr>
          <a:xfrm>
            <a:off x="4813300" y="4956628"/>
            <a:ext cx="165100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t">
            <a:spAutoFit/>
          </a:bodyPr>
          <a:lstStyle/>
          <a:p>
            <a:pPr algn="l" fontAlgn="t"/>
            <a:r>
              <a:rPr sz="1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Professional Article Published</a:t>
            </a:r>
            <a:endParaRPr lang="en-US" sz="1400" b="1" dirty="0">
              <a:solidFill>
                <a:schemeClr val="bg1">
                  <a:lumMod val="95000"/>
                </a:schemeClr>
              </a:solidFill>
              <a:latin typeface="Trebuchet MS"/>
            </a:endParaRPr>
          </a:p>
          <a:p>
            <a:pPr algn="l" fontAlgn="t"/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The Power of Mentorship-Best Practices-ASSP PSJ</a:t>
            </a:r>
            <a:endParaRPr sz="1400" b="1" dirty="0">
              <a:solidFill>
                <a:schemeClr val="bg1">
                  <a:lumMod val="95000"/>
                </a:schemeClr>
              </a:solidFill>
              <a:latin typeface="Trebuchet MS"/>
            </a:endParaRPr>
          </a:p>
        </p:txBody>
      </p:sp>
      <p:pic>
        <p:nvPicPr>
          <p:cNvPr id="33" name="New picture"/>
          <p:cNvPicPr/>
          <p:nvPr/>
        </p:nvPicPr>
        <p:blipFill>
          <a:blip r:embed="rId10"/>
          <a:stretch>
            <a:fillRect/>
          </a:stretch>
        </p:blipFill>
        <p:spPr>
          <a:xfrm>
            <a:off x="7060035" y="3790038"/>
            <a:ext cx="943429" cy="943429"/>
          </a:xfrm>
          <a:prstGeom prst="rect">
            <a:avLst/>
          </a:prstGeom>
          <a:ln w="76200">
            <a:solidFill>
              <a:srgbClr val="DDDDDD"/>
            </a:solidFill>
            <a:miter/>
          </a:ln>
        </p:spPr>
      </p:pic>
      <p:sp>
        <p:nvSpPr>
          <p:cNvPr id="34" name="New shape"/>
          <p:cNvSpPr/>
          <p:nvPr/>
        </p:nvSpPr>
        <p:spPr>
          <a:xfrm>
            <a:off x="6950657" y="4974884"/>
            <a:ext cx="165100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t">
            <a:spAutoFit/>
          </a:bodyPr>
          <a:lstStyle/>
          <a:p>
            <a:pPr algn="l" fontAlgn="t"/>
            <a:r>
              <a:rPr sz="1400" b="1" dirty="0" err="1">
                <a:solidFill>
                  <a:schemeClr val="bg1">
                    <a:lumMod val="95000"/>
                  </a:schemeClr>
                </a:solidFill>
                <a:latin typeface="Trebuchet MS"/>
              </a:rPr>
              <a:t>Firmatek</a:t>
            </a:r>
            <a:r>
              <a:rPr sz="1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 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-</a:t>
            </a:r>
            <a:r>
              <a:rPr sz="1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 </a:t>
            </a:r>
            <a:endParaRPr lang="en-US" sz="1400" b="1" dirty="0">
              <a:solidFill>
                <a:schemeClr val="bg1">
                  <a:lumMod val="95000"/>
                </a:schemeClr>
              </a:solidFill>
              <a:latin typeface="Trebuchet MS"/>
            </a:endParaRPr>
          </a:p>
          <a:p>
            <a:pPr algn="l" fontAlgn="t"/>
            <a:r>
              <a:rPr sz="1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Top Ten Safety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 </a:t>
            </a:r>
            <a:r>
              <a:rPr sz="1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Professional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 to Follow on Linked In and Twitter</a:t>
            </a:r>
            <a:endParaRPr sz="1400" b="1" dirty="0">
              <a:solidFill>
                <a:schemeClr val="bg1">
                  <a:lumMod val="95000"/>
                </a:schemeClr>
              </a:solidFill>
              <a:latin typeface="Trebuchet MS"/>
            </a:endParaRPr>
          </a:p>
        </p:txBody>
      </p:sp>
      <p:sp>
        <p:nvSpPr>
          <p:cNvPr id="35" name="New shape"/>
          <p:cNvSpPr/>
          <p:nvPr/>
        </p:nvSpPr>
        <p:spPr>
          <a:xfrm>
            <a:off x="7099300" y="5723708"/>
            <a:ext cx="1651000" cy="16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t">
            <a:spAutoFit/>
          </a:bodyPr>
          <a:lstStyle/>
          <a:p>
            <a:pPr algn="l" fontAlgn="t"/>
            <a:endParaRPr sz="1100">
              <a:solidFill>
                <a:srgbClr val="7F7F7F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54594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31D248D0-90D8-4EAF-84EE-DA3868518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482" y="3739568"/>
            <a:ext cx="8169820" cy="1915940"/>
          </a:xfrm>
        </p:spPr>
        <p:txBody>
          <a:bodyPr>
            <a:noAutofit/>
          </a:bodyPr>
          <a:lstStyle/>
          <a:p>
            <a:pPr marL="0" marR="0" lvl="0" indent="0" algn="ctr" defTabSz="457200" fontAlgn="auto">
              <a:spcBef>
                <a:spcPct val="0"/>
              </a:spcBef>
              <a:spcAft>
                <a:spcPct val="0"/>
              </a:spcAft>
              <a:buSzTx/>
              <a:buNone/>
              <a:defRPr kumimoji="0" sz="44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+mj-lt"/>
                <a:ea typeface="+mj-ea"/>
                <a:cs typeface="+mj-cs"/>
                <a:sym typeface="Wingdings" charset="2"/>
              </a:defRPr>
            </a:pPr>
            <a:br>
              <a:rPr kumimoji="0" lang="en-US" sz="5700" b="0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EBEBEB"/>
                </a:solidFill>
                <a:uLnTx/>
                <a:uFillTx/>
                <a:latin typeface="Trebuchet MS"/>
                <a:cs typeface="Trebuchet MS"/>
              </a:rPr>
            </a:br>
            <a:br>
              <a:rPr kumimoji="0" lang="en-US" sz="5700" b="0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EBEBEB"/>
                </a:solidFill>
                <a:uLnTx/>
                <a:uFillTx/>
                <a:latin typeface="Trebuchet MS"/>
                <a:cs typeface="Trebuchet MS"/>
              </a:rPr>
            </a:br>
            <a:br>
              <a:rPr kumimoji="0" lang="en-US" sz="5700" b="0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EBEBEB"/>
                </a:solidFill>
                <a:uLnTx/>
                <a:uFillTx/>
                <a:latin typeface="Trebuchet MS"/>
                <a:cs typeface="Trebuchet MS"/>
              </a:rPr>
            </a:br>
            <a:r>
              <a:rPr kumimoji="0" lang="en-US" sz="5700" b="0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EBEBEB"/>
                </a:solidFill>
                <a:uLnTx/>
                <a:uFillTx/>
                <a:latin typeface="Trebuchet MS"/>
                <a:cs typeface="Trebuchet MS"/>
              </a:rPr>
              <a:t>CDT EHS Consulting LLC</a:t>
            </a:r>
            <a:br>
              <a:rPr kumimoji="0" lang="en-US" sz="5700" b="0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EBEBEB"/>
                </a:solidFill>
                <a:uLnTx/>
                <a:uFillTx/>
                <a:latin typeface="Trebuchet MS"/>
                <a:cs typeface="Trebuchet MS"/>
              </a:rPr>
            </a:br>
            <a:r>
              <a:rPr kumimoji="0" lang="en-US" sz="4400" b="0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EBEBEB"/>
                </a:solidFill>
                <a:uLnTx/>
                <a:uFillTx/>
                <a:latin typeface="Trebuchet MS"/>
                <a:cs typeface="Trebuchet MS"/>
              </a:rPr>
              <a:t>“A Bridge to Safety Success”</a:t>
            </a:r>
            <a:br>
              <a:rPr kumimoji="0" lang="en-US" sz="4400" b="0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EBEBEB"/>
                </a:solidFill>
                <a:uLnTx/>
                <a:uFillTx/>
                <a:latin typeface="Trebuchet MS"/>
                <a:cs typeface="Trebuchet MS"/>
              </a:rPr>
            </a:br>
            <a:br>
              <a:rPr kumimoji="0" lang="en-US" sz="5700" b="0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EBEBEB"/>
                </a:solidFill>
                <a:uLnTx/>
                <a:uFillTx/>
                <a:latin typeface="Trebuchet MS"/>
                <a:cs typeface="Trebuchet MS"/>
              </a:rPr>
            </a:br>
            <a:br>
              <a:rPr kumimoji="0" lang="en-US" sz="5700" b="0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EBEBEB"/>
                </a:solidFill>
                <a:uLnTx/>
                <a:uFillTx/>
                <a:latin typeface="Trebuchet MS"/>
                <a:cs typeface="Trebuchet MS"/>
              </a:rPr>
            </a:br>
            <a:endParaRPr kumimoji="0" lang="en-US" sz="5700" b="0" i="0" u="none" strike="noStrike" kern="1200" cap="none" spc="0" normalizeH="0" baseline="0" noProof="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EBEBEB"/>
              </a:solidFill>
              <a:uLnTx/>
              <a:uFillTx/>
              <a:latin typeface="Trebuchet MS"/>
              <a:cs typeface="Trebuchet MS"/>
            </a:endParaRPr>
          </a:p>
        </p:txBody>
      </p:sp>
      <p:pic>
        <p:nvPicPr>
          <p:cNvPr id="7" name="Picture 6" descr="companylogo" title="company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09" y="4038600"/>
            <a:ext cx="5786382" cy="19287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775805F-9E56-4330-9EA3-04D38DCEC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71554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D6F6CD-8501-6442-8E1D-0971B6DC2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205" b="39750"/>
          <a:stretch/>
        </p:blipFill>
        <p:spPr>
          <a:xfrm>
            <a:off x="533400" y="558282"/>
            <a:ext cx="8153400" cy="3331287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CA303E-5173-9A44-8E44-6EA41C7BE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149" y="2438400"/>
            <a:ext cx="7805702" cy="2227509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solidFill>
                  <a:srgbClr val="EBEBEB"/>
                </a:solidFill>
              </a:rPr>
              <a:t>CDT EHS Consulting LLC</a:t>
            </a:r>
            <a:br>
              <a:rPr lang="en-US" sz="3600" dirty="0">
                <a:solidFill>
                  <a:srgbClr val="EBEBEB"/>
                </a:solidFill>
              </a:rPr>
            </a:br>
            <a:br>
              <a:rPr lang="en-US" sz="3600" dirty="0">
                <a:solidFill>
                  <a:srgbClr val="EBEBEB"/>
                </a:solidFill>
              </a:rPr>
            </a:br>
            <a:r>
              <a:rPr lang="en-US" sz="2000" b="1" dirty="0">
                <a:solidFill>
                  <a:srgbClr val="EBEBEB"/>
                </a:solidFill>
              </a:rPr>
              <a:t>“A Bridge to Safety Success”</a:t>
            </a:r>
            <a:br>
              <a:rPr lang="en-US" sz="2000" b="1" dirty="0">
                <a:solidFill>
                  <a:srgbClr val="EBEBEB"/>
                </a:solidFill>
              </a:rPr>
            </a:br>
            <a:br>
              <a:rPr lang="en-US" sz="2000" b="1" dirty="0">
                <a:solidFill>
                  <a:srgbClr val="EBEBEB"/>
                </a:solidFill>
              </a:rPr>
            </a:b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 Plan Pitch</a:t>
            </a:r>
            <a:endParaRPr lang="en-US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E20DE-9A71-824E-AF07-A596B380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249" y="4822798"/>
            <a:ext cx="7805702" cy="1501802"/>
          </a:xfrm>
        </p:spPr>
        <p:txBody>
          <a:bodyPr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555 Madison Avenue, 5</a:t>
            </a:r>
            <a:r>
              <a:rPr lang="en-US" sz="1600" b="1" baseline="30000" dirty="0">
                <a:solidFill>
                  <a:schemeClr val="bg1"/>
                </a:solidFill>
              </a:rPr>
              <a:t>th</a:t>
            </a:r>
            <a:r>
              <a:rPr lang="en-US" sz="1600" b="1" dirty="0">
                <a:solidFill>
                  <a:schemeClr val="bg1"/>
                </a:solidFill>
              </a:rPr>
              <a:t> Floor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New York, NY 10022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(347) 766-0238</a:t>
            </a:r>
          </a:p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https://www.safetydiva.org</a:t>
            </a:r>
            <a:endParaRPr lang="en-US" sz="1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84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056923"/>
            <a:ext cx="9144000" cy="801077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75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2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4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60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32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2004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76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457200">
              <a:buNone/>
              <a:defRPr kumimoji="0" sz="1800" b="0" i="0" normalizeH="0" noProof="0">
                <a:uLnTx/>
                <a:uFillTx/>
                <a:latin typeface="Calibri"/>
                <a:ea typeface="Arial" pitchFamily="34" charset="0"/>
                <a:cs typeface="Arial" pitchFamily="34" charset="0"/>
              </a:defRPr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110" y="1810558"/>
            <a:ext cx="8175427" cy="365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algn="ctr" defTabSz="457200">
              <a:lnSpc>
                <a:spcPct val="130000"/>
              </a:lnSpc>
              <a:buNone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600" b="0" i="0" spc="100" normalizeH="0" noProof="0" dirty="0">
                <a:solidFill>
                  <a:schemeClr val="bg2"/>
                </a:solidFill>
                <a:uLnTx/>
                <a:uFillTx/>
                <a:latin typeface="Georgia"/>
                <a:cs typeface="Georgia"/>
              </a:rPr>
              <a:t>We provide a bridge to safety success through expert, passionate consultation.  We utilize a  systemic approach to elevate corporate growth.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060176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 descr="footertext" title="footertext"/>
          <p:cNvSpPr txBox="1"/>
          <p:nvPr/>
        </p:nvSpPr>
        <p:spPr>
          <a:xfrm>
            <a:off x="442803" y="6265163"/>
            <a:ext cx="6737459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algn="l" defTabSz="457200">
              <a:buNone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1600" b="0" i="0" normalizeH="0" noProof="0"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Trebuchet MS"/>
                <a:cs typeface="Trebuchet MS"/>
              </a:rPr>
              <a:t>CDT EHS Consulting LLC</a:t>
            </a:r>
          </a:p>
        </p:txBody>
      </p:sp>
      <p:pic>
        <p:nvPicPr>
          <p:cNvPr id="14" name="Picture 13" descr="companylogo" title="company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50" y="6357054"/>
            <a:ext cx="660400" cy="2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09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056923"/>
            <a:ext cx="9144000" cy="801077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75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2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4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60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32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2004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76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457200">
              <a:buNone/>
              <a:defRPr kumimoji="0" sz="1800" b="0" i="0" normalizeH="0" noProof="0">
                <a:uLnTx/>
                <a:uFillTx/>
                <a:latin typeface="Calibri"/>
                <a:ea typeface="Arial" pitchFamily="34" charset="0"/>
                <a:cs typeface="Arial" pitchFamily="34" charset="0"/>
              </a:defRPr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 descr="slidetitle" title="slide title"/>
          <p:cNvSpPr>
            <a:spLocks noGrp="1"/>
          </p:cNvSpPr>
          <p:nvPr>
            <p:ph type="ctrTitle"/>
          </p:nvPr>
        </p:nvSpPr>
        <p:spPr>
          <a:xfrm>
            <a:off x="436356" y="645188"/>
            <a:ext cx="8564359" cy="748974"/>
          </a:xfrm>
        </p:spPr>
        <p:txBody>
          <a:bodyPr>
            <a:noAutofit/>
          </a:bodyPr>
          <a:lstStyle/>
          <a:p>
            <a:pPr marL="0" marR="0" lvl="0" indent="0" algn="l" defTabSz="4572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  <a:defRPr kumimoji="0" sz="44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+mj-lt"/>
                <a:ea typeface="+mj-ea"/>
                <a:cs typeface="+mj-cs"/>
                <a:sym typeface="Wingdings" charset="2"/>
              </a:defRPr>
            </a:pPr>
            <a:r>
              <a:rPr kumimoji="0" lang="en-US" sz="5000" b="0" i="0" u="none" strike="noStrike" kern="1200" cap="none" spc="6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>
                    <a:lumMod val="95000"/>
                  </a:schemeClr>
                </a:solidFill>
                <a:uLnTx/>
                <a:uFillTx/>
                <a:latin typeface="Trebuchet MS"/>
                <a:cs typeface="Trebuchet MS"/>
              </a:rPr>
              <a:t>Team and Key Roles</a:t>
            </a:r>
            <a:endParaRPr lang="en-US" sz="5000" spc="60" dirty="0">
              <a:solidFill>
                <a:schemeClr val="bg1">
                  <a:lumMod val="95000"/>
                </a:schemeClr>
              </a:solidFill>
              <a:latin typeface="Trebuchet MS"/>
              <a:cs typeface="Trebuchet MS"/>
            </a:endParaRPr>
          </a:p>
        </p:txBody>
      </p:sp>
      <p:pic>
        <p:nvPicPr>
          <p:cNvPr id="9" name="Picture 8" descr="companylogo" title="company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50" y="6357054"/>
            <a:ext cx="660400" cy="220133"/>
          </a:xfrm>
          <a:prstGeom prst="rect">
            <a:avLst/>
          </a:prstGeom>
        </p:spPr>
      </p:pic>
      <p:sp>
        <p:nvSpPr>
          <p:cNvPr id="10" name="TextBox 9" descr="footertext" title="footer text"/>
          <p:cNvSpPr txBox="1"/>
          <p:nvPr/>
        </p:nvSpPr>
        <p:spPr>
          <a:xfrm>
            <a:off x="442804" y="6265163"/>
            <a:ext cx="6737459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algn="l" defTabSz="457200">
              <a:buNone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1600" b="0" i="0" normalizeH="0" noProof="0" dirty="0"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Trebuchet MS"/>
                <a:cs typeface="Trebuchet MS"/>
              </a:rPr>
              <a:t>CDT EHS Consulting LLC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060176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147175" y="213768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algn="l" defTabSz="457200">
              <a:buNone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endParaRPr lang="en-US"/>
          </a:p>
        </p:txBody>
      </p:sp>
      <p:pic>
        <p:nvPicPr>
          <p:cNvPr id="1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219199" y="1448924"/>
            <a:ext cx="2362201" cy="2437276"/>
          </a:xfrm>
          <a:prstGeom prst="rect">
            <a:avLst/>
          </a:prstGeom>
          <a:ln w="76200">
            <a:solidFill>
              <a:srgbClr val="DDDDDD"/>
            </a:solidFill>
            <a:miter/>
          </a:ln>
        </p:spPr>
      </p:pic>
      <p:sp>
        <p:nvSpPr>
          <p:cNvPr id="13" name="New shape"/>
          <p:cNvSpPr/>
          <p:nvPr/>
        </p:nvSpPr>
        <p:spPr>
          <a:xfrm>
            <a:off x="1143000" y="4089400"/>
            <a:ext cx="2971800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bIns="0" rtlCol="0" anchor="t">
            <a:spAutoFit/>
          </a:bodyPr>
          <a:lstStyle/>
          <a:p>
            <a:pPr algn="l" fontAlgn="t"/>
            <a:r>
              <a:rPr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Crystal Turner-Moffatt 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Trebuchet MS"/>
            </a:endParaRPr>
          </a:p>
          <a:p>
            <a:pPr algn="l" fontAlgn="t"/>
            <a:r>
              <a:rPr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CSP SMS ASP CHST</a:t>
            </a:r>
          </a:p>
        </p:txBody>
      </p:sp>
      <p:sp>
        <p:nvSpPr>
          <p:cNvPr id="14" name="New shape"/>
          <p:cNvSpPr/>
          <p:nvPr/>
        </p:nvSpPr>
        <p:spPr>
          <a:xfrm>
            <a:off x="1144533" y="4930393"/>
            <a:ext cx="2667000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bIns="0" rtlCol="0" anchor="t">
            <a:spAutoFit/>
          </a:bodyPr>
          <a:lstStyle/>
          <a:p>
            <a:pPr algn="l" fontAlgn="t"/>
            <a:r>
              <a:rPr sz="2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CEO  President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Trebuchet MS"/>
            </a:endParaRPr>
          </a:p>
          <a:p>
            <a:pPr algn="l" fontAlgn="t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rebuchet MS"/>
                <a:hlinkClick r:id="rId4"/>
              </a:rPr>
              <a:t>BIO &amp; CV</a:t>
            </a:r>
            <a:endParaRPr sz="2400" b="1" dirty="0">
              <a:solidFill>
                <a:schemeClr val="bg1">
                  <a:lumMod val="95000"/>
                </a:schemeClr>
              </a:solidFill>
              <a:latin typeface="Trebuchet MS"/>
            </a:endParaRPr>
          </a:p>
        </p:txBody>
      </p:sp>
      <p:pic>
        <p:nvPicPr>
          <p:cNvPr id="15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5774096" y="1448924"/>
            <a:ext cx="2362201" cy="2492038"/>
          </a:xfrm>
          <a:prstGeom prst="rect">
            <a:avLst/>
          </a:prstGeom>
          <a:ln w="76200">
            <a:solidFill>
              <a:srgbClr val="DDDDDD"/>
            </a:solidFill>
            <a:miter/>
          </a:ln>
        </p:spPr>
      </p:pic>
      <p:sp>
        <p:nvSpPr>
          <p:cNvPr id="16" name="New shape"/>
          <p:cNvSpPr/>
          <p:nvPr/>
        </p:nvSpPr>
        <p:spPr>
          <a:xfrm>
            <a:off x="5715000" y="4089400"/>
            <a:ext cx="2877250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bIns="0" rtlCol="0" anchor="t">
            <a:spAutoFit/>
          </a:bodyPr>
          <a:lstStyle/>
          <a:p>
            <a:pPr algn="l" fontAlgn="t"/>
            <a:r>
              <a:rPr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Carl A. Hamilton BSPA,BSEM, CEHSP,CSHET</a:t>
            </a:r>
          </a:p>
        </p:txBody>
      </p:sp>
      <p:sp>
        <p:nvSpPr>
          <p:cNvPr id="17" name="New shape"/>
          <p:cNvSpPr/>
          <p:nvPr/>
        </p:nvSpPr>
        <p:spPr>
          <a:xfrm>
            <a:off x="5715000" y="4856480"/>
            <a:ext cx="2877250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bIns="0" rtlCol="0" anchor="t">
            <a:spAutoFit/>
          </a:bodyPr>
          <a:lstStyle/>
          <a:p>
            <a:pPr algn="l" fontAlgn="t"/>
            <a:r>
              <a:rPr sz="2400" b="1" dirty="0">
                <a:solidFill>
                  <a:schemeClr val="bg1">
                    <a:lumMod val="95000"/>
                  </a:schemeClr>
                </a:solidFill>
                <a:latin typeface="Trebuchet MS"/>
              </a:rPr>
              <a:t>COO  Executive VP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Trebuchet MS"/>
            </a:endParaRPr>
          </a:p>
          <a:p>
            <a:pPr algn="l" fontAlgn="t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rebuchet MS"/>
                <a:hlinkClick r:id="rId6"/>
              </a:rPr>
              <a:t>BIO &amp; CV</a:t>
            </a:r>
            <a:endParaRPr sz="2400" b="1" dirty="0">
              <a:solidFill>
                <a:schemeClr val="bg1">
                  <a:lumMod val="95000"/>
                </a:scheme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54594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47">
            <a:extLst>
              <a:ext uri="{FF2B5EF4-FFF2-40B4-BE49-F238E27FC236}">
                <a16:creationId xmlns:a16="http://schemas.microsoft.com/office/drawing/2014/main" id="{0D105174-071A-4257-860A-5EE2D11DD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" name="Freeform 5">
            <a:extLst>
              <a:ext uri="{FF2B5EF4-FFF2-40B4-BE49-F238E27FC236}">
                <a16:creationId xmlns:a16="http://schemas.microsoft.com/office/drawing/2014/main" id="{E17B217C-3C66-46B3-9E9D-2771AA2A2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BF0A6C-799E-6444-8DBB-6111A6538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23" y="629265"/>
            <a:ext cx="2566217" cy="5601210"/>
          </a:xfrm>
        </p:spPr>
        <p:txBody>
          <a:bodyPr>
            <a:normAutofit/>
          </a:bodyPr>
          <a:lstStyle/>
          <a:p>
            <a:r>
              <a:rPr lang="en-US" sz="3500" b="1" dirty="0">
                <a:solidFill>
                  <a:srgbClr val="EBEBEB"/>
                </a:solidFill>
              </a:rPr>
              <a:t>CDT EHS Consulting LLC</a:t>
            </a:r>
          </a:p>
        </p:txBody>
      </p:sp>
      <p:sp>
        <p:nvSpPr>
          <p:cNvPr id="69" name="Rectangle 51">
            <a:extLst>
              <a:ext uri="{FF2B5EF4-FFF2-40B4-BE49-F238E27FC236}">
                <a16:creationId xmlns:a16="http://schemas.microsoft.com/office/drawing/2014/main" id="{8A848D99-5D8B-49F5-97E9-AA7C3F5F2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457FA-B24E-459C-8622-78E2C5084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27" r="-1" b="-1"/>
          <a:stretch/>
        </p:blipFill>
        <p:spPr>
          <a:xfrm>
            <a:off x="3539613" y="4552335"/>
            <a:ext cx="3592143" cy="167814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C440BB74-4DE9-4E80-A57B-7C3E550694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9887338"/>
              </p:ext>
            </p:extLst>
          </p:nvPr>
        </p:nvGraphicFramePr>
        <p:xfrm>
          <a:off x="3539612" y="1066799"/>
          <a:ext cx="5110316" cy="3374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2878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610EF-BB8E-AF4B-B429-34CB9E505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314" y="1001712"/>
            <a:ext cx="6571060" cy="1778002"/>
          </a:xfrm>
        </p:spPr>
        <p:txBody>
          <a:bodyPr/>
          <a:lstStyle/>
          <a:p>
            <a:pPr algn="ctr"/>
            <a:r>
              <a:rPr lang="en-US" b="1" dirty="0"/>
              <a:t>CDT EHS Consulting, LLC</a:t>
            </a:r>
            <a:br>
              <a:rPr lang="en-US" dirty="0"/>
            </a:br>
            <a:r>
              <a:rPr lang="en-US" sz="1500" dirty="0"/>
              <a:t>“A Bridge to Safety Success”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3B6BA-A62D-5B47-97DA-FBD2BF722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215" y="2960688"/>
            <a:ext cx="3618869" cy="2411414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Safety Management Systems</a:t>
            </a:r>
          </a:p>
          <a:p>
            <a:r>
              <a:rPr lang="en-US" b="1" dirty="0"/>
              <a:t>Policies</a:t>
            </a:r>
          </a:p>
          <a:p>
            <a:r>
              <a:rPr lang="en-US" b="1" dirty="0"/>
              <a:t>Systemic Risk Management</a:t>
            </a:r>
          </a:p>
          <a:p>
            <a:r>
              <a:rPr lang="en-US" b="1" dirty="0"/>
              <a:t>Assurance</a:t>
            </a:r>
          </a:p>
          <a:p>
            <a:r>
              <a:rPr lang="en-US" b="1" dirty="0"/>
              <a:t>Promotion</a:t>
            </a:r>
          </a:p>
          <a:p>
            <a:r>
              <a:rPr lang="en-US" b="1" dirty="0"/>
              <a:t>Performance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5A7C08-2525-424A-9242-2D6C15E20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1" y="2960689"/>
            <a:ext cx="4267199" cy="1879598"/>
          </a:xfrm>
        </p:spPr>
        <p:txBody>
          <a:bodyPr>
            <a:noAutofit/>
          </a:bodyPr>
          <a:lstStyle/>
          <a:p>
            <a:r>
              <a:rPr lang="en-US" b="1" dirty="0"/>
              <a:t>Enterprise Risk Management</a:t>
            </a:r>
          </a:p>
          <a:p>
            <a:r>
              <a:rPr lang="en-US" b="1" dirty="0"/>
              <a:t>Communication</a:t>
            </a:r>
          </a:p>
          <a:p>
            <a:r>
              <a:rPr lang="en-US" b="1" dirty="0"/>
              <a:t>Identification</a:t>
            </a:r>
          </a:p>
          <a:p>
            <a:r>
              <a:rPr lang="en-US" b="1" dirty="0"/>
              <a:t>Analysis</a:t>
            </a:r>
          </a:p>
          <a:p>
            <a:r>
              <a:rPr lang="en-US" b="1" dirty="0"/>
              <a:t>Evaluation</a:t>
            </a:r>
          </a:p>
          <a:p>
            <a:r>
              <a:rPr lang="en-US" b="1" dirty="0"/>
              <a:t>Treatment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3896C07-10FE-4140-B090-7FC2D29C9E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6347" y="1879265"/>
            <a:ext cx="2448995" cy="81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06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056923"/>
            <a:ext cx="9144000" cy="801077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75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2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4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60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32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2004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76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457200">
              <a:buNone/>
              <a:defRPr kumimoji="0" sz="1800" b="0" i="0" normalizeH="0" noProof="0">
                <a:uLnTx/>
                <a:uFillTx/>
                <a:latin typeface="Calibri"/>
                <a:ea typeface="Arial" pitchFamily="34" charset="0"/>
                <a:cs typeface="Arial" pitchFamily="34" charset="0"/>
              </a:defRPr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 descr="slidetitle" title="slide title"/>
          <p:cNvSpPr>
            <a:spLocks noGrp="1"/>
          </p:cNvSpPr>
          <p:nvPr>
            <p:ph type="ctrTitle"/>
          </p:nvPr>
        </p:nvSpPr>
        <p:spPr>
          <a:xfrm>
            <a:off x="436356" y="645188"/>
            <a:ext cx="8564359" cy="748974"/>
          </a:xfrm>
        </p:spPr>
        <p:txBody>
          <a:bodyPr>
            <a:noAutofit/>
          </a:bodyPr>
          <a:lstStyle/>
          <a:p>
            <a:pPr marL="0" marR="0" lvl="0" indent="0" algn="l" defTabSz="4572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  <a:defRPr kumimoji="0" sz="44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+mj-lt"/>
                <a:ea typeface="+mj-ea"/>
                <a:cs typeface="+mj-cs"/>
                <a:sym typeface="Wingdings" charset="2"/>
              </a:defRPr>
            </a:pPr>
            <a:r>
              <a:rPr kumimoji="0" lang="en-US" sz="5000" b="0" i="0" u="none" strike="noStrike" kern="1200" cap="none" spc="6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>
                    <a:lumMod val="95000"/>
                  </a:schemeClr>
                </a:solidFill>
                <a:uLnTx/>
                <a:uFillTx/>
                <a:latin typeface="Trebuchet MS"/>
                <a:cs typeface="Trebuchet MS"/>
              </a:rPr>
              <a:t>Problems worth solving</a:t>
            </a:r>
          </a:p>
        </p:txBody>
      </p:sp>
      <p:sp>
        <p:nvSpPr>
          <p:cNvPr id="4" name="TextBox 3" descr="descriptionList" title="descriptionList"/>
          <p:cNvSpPr txBox="1"/>
          <p:nvPr/>
        </p:nvSpPr>
        <p:spPr>
          <a:xfrm>
            <a:off x="443110" y="1747058"/>
            <a:ext cx="8506655" cy="352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Lack of a Corporate Safety Department</a:t>
            </a: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Lack of Safety Culture and Knowledge</a:t>
            </a: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Need to Prevent Regulatory Violations</a:t>
            </a:r>
            <a:endParaRPr lang="en-US" sz="3000" spc="60" dirty="0">
              <a:solidFill>
                <a:schemeClr val="bg1">
                  <a:lumMod val="95000"/>
                </a:schemeClr>
              </a:solidFill>
              <a:latin typeface="Georgia"/>
              <a:cs typeface="Georgia"/>
            </a:endParaRP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Need to Reduce Accidents and EMOD</a:t>
            </a:r>
            <a:endParaRPr lang="en-US" sz="3000" spc="60" dirty="0">
              <a:solidFill>
                <a:schemeClr val="bg1">
                  <a:lumMod val="95000"/>
                </a:schemeClr>
              </a:solidFill>
              <a:latin typeface="Georgia"/>
              <a:cs typeface="Georgia"/>
            </a:endParaRP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Prevention of Unsafe Workplace Acts</a:t>
            </a:r>
            <a:endParaRPr lang="en-US" sz="3000" spc="60" dirty="0">
              <a:solidFill>
                <a:schemeClr val="bg1">
                  <a:lumMod val="95000"/>
                </a:schemeClr>
              </a:solidFill>
              <a:latin typeface="Georgia"/>
              <a:cs typeface="Georgia"/>
            </a:endParaRPr>
          </a:p>
        </p:txBody>
      </p:sp>
      <p:sp>
        <p:nvSpPr>
          <p:cNvPr id="10" name="TextBox 9" descr="footertext" title="footer text"/>
          <p:cNvSpPr txBox="1"/>
          <p:nvPr/>
        </p:nvSpPr>
        <p:spPr>
          <a:xfrm>
            <a:off x="442803" y="6265163"/>
            <a:ext cx="6737459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algn="l" defTabSz="457200">
              <a:buNone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1600" b="0" i="0" normalizeH="0" noProof="0"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Trebuchet MS"/>
                <a:cs typeface="Trebuchet MS"/>
              </a:rPr>
              <a:t>CDT EHS Consulting LLC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060176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companylogo" title="company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50" y="6357054"/>
            <a:ext cx="660400" cy="2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66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056923"/>
            <a:ext cx="9144000" cy="801077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75000">
                <a:schemeClr val="bg1"/>
              </a:gs>
            </a:gsLst>
            <a:lin ang="0" scaled="0"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2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4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60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32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2004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760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457200">
              <a:buNone/>
              <a:defRPr kumimoji="0" sz="1800" b="0" i="0" normalizeH="0" noProof="0">
                <a:uLnTx/>
                <a:uFillTx/>
                <a:latin typeface="Calibri"/>
                <a:ea typeface="Arial" pitchFamily="34" charset="0"/>
                <a:cs typeface="Arial" pitchFamily="34" charset="0"/>
              </a:defRPr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 descr="slidetitle" title="slide title"/>
          <p:cNvSpPr>
            <a:spLocks noGrp="1"/>
          </p:cNvSpPr>
          <p:nvPr>
            <p:ph type="ctrTitle"/>
          </p:nvPr>
        </p:nvSpPr>
        <p:spPr>
          <a:xfrm>
            <a:off x="436356" y="645188"/>
            <a:ext cx="8564359" cy="748974"/>
          </a:xfrm>
        </p:spPr>
        <p:txBody>
          <a:bodyPr>
            <a:noAutofit/>
          </a:bodyPr>
          <a:lstStyle/>
          <a:p>
            <a:pPr marL="0" marR="0" lvl="0" indent="0" algn="l" defTabSz="4572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  <a:defRPr kumimoji="0" sz="44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+mj-lt"/>
                <a:ea typeface="+mj-ea"/>
                <a:cs typeface="+mj-cs"/>
                <a:sym typeface="Wingdings" charset="2"/>
              </a:defRPr>
            </a:pPr>
            <a:r>
              <a:rPr kumimoji="0" lang="en-US" sz="5000" b="0" i="0" u="none" strike="noStrike" kern="1200" cap="none" spc="6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>
                    <a:lumMod val="95000"/>
                  </a:schemeClr>
                </a:solidFill>
                <a:uLnTx/>
                <a:uFillTx/>
                <a:latin typeface="Trebuchet MS"/>
                <a:cs typeface="Trebuchet MS"/>
              </a:rPr>
              <a:t>Our solutions</a:t>
            </a:r>
          </a:p>
        </p:txBody>
      </p:sp>
      <p:sp>
        <p:nvSpPr>
          <p:cNvPr id="4" name="TextBox 3" descr="descriptionList" title="descriptionList"/>
          <p:cNvSpPr txBox="1"/>
          <p:nvPr/>
        </p:nvSpPr>
        <p:spPr>
          <a:xfrm>
            <a:off x="443111" y="1747058"/>
            <a:ext cx="8396089" cy="347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Provide Safety Leadership &amp; Consultation</a:t>
            </a: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Provide Improved Program Communication</a:t>
            </a: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Provide Site Inspections and Assessments</a:t>
            </a:r>
            <a:endParaRPr lang="en-US" sz="3000" spc="60" dirty="0">
              <a:solidFill>
                <a:schemeClr val="bg1">
                  <a:lumMod val="95000"/>
                </a:schemeClr>
              </a:solidFill>
              <a:latin typeface="Georgia"/>
              <a:cs typeface="Georgia"/>
            </a:endParaRP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Provide Training and Injury Management</a:t>
            </a:r>
            <a:endParaRPr lang="en-US" sz="3000" spc="60" dirty="0">
              <a:solidFill>
                <a:schemeClr val="bg1">
                  <a:lumMod val="95000"/>
                </a:schemeClr>
              </a:solidFill>
              <a:latin typeface="Georgia"/>
              <a:cs typeface="Georgia"/>
            </a:endParaRPr>
          </a:p>
          <a:p>
            <a:pPr marL="457200" indent="-457200" algn="l" defTabSz="45720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§"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3000" b="0" i="0" spc="60" normalizeH="0" noProof="0" dirty="0">
                <a:solidFill>
                  <a:schemeClr val="bg1">
                    <a:lumMod val="95000"/>
                  </a:schemeClr>
                </a:solidFill>
                <a:uLnTx/>
                <a:uFillTx/>
                <a:latin typeface="Georgia"/>
                <a:cs typeface="Georgia"/>
              </a:rPr>
              <a:t>Provide Gap Analysis</a:t>
            </a:r>
            <a:endParaRPr lang="en-US" sz="3000" spc="60" dirty="0">
              <a:solidFill>
                <a:schemeClr val="bg1">
                  <a:lumMod val="95000"/>
                </a:schemeClr>
              </a:solidFill>
              <a:latin typeface="Georgia"/>
              <a:cs typeface="Georgia"/>
            </a:endParaRPr>
          </a:p>
        </p:txBody>
      </p:sp>
      <p:sp>
        <p:nvSpPr>
          <p:cNvPr id="10" name="TextBox 9" descr="footertext" title="footer text"/>
          <p:cNvSpPr txBox="1"/>
          <p:nvPr/>
        </p:nvSpPr>
        <p:spPr>
          <a:xfrm>
            <a:off x="442803" y="6265163"/>
            <a:ext cx="6737459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algn="l" defTabSz="457200">
              <a:buNone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en-US" sz="1600" b="0" i="0" normalizeH="0" noProof="0"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Trebuchet MS"/>
                <a:cs typeface="Trebuchet MS"/>
              </a:rPr>
              <a:t>CDT EHS Consulting LLC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060176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companylogo" title="company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50" y="6357054"/>
            <a:ext cx="660400" cy="2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665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5.4 unknown"/>
  <p:tag name="AS_RELEASE_DATE" val="2020.02.29"/>
  <p:tag name="AS_TITLE" val="Aspose.Slides for Java"/>
  <p:tag name="AS_VERSION" val="20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508</Words>
  <Application>Microsoft Office PowerPoint</Application>
  <PresentationFormat>On-screen Show (4:3)</PresentationFormat>
  <Paragraphs>112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Century Gothic</vt:lpstr>
      <vt:lpstr>Georgia</vt:lpstr>
      <vt:lpstr>Trebuchet MS</vt:lpstr>
      <vt:lpstr>Wingdings</vt:lpstr>
      <vt:lpstr>Wingdings 3</vt:lpstr>
      <vt:lpstr>Ion Boardroom</vt:lpstr>
      <vt:lpstr>PowerPoint Presentation</vt:lpstr>
      <vt:lpstr>   CDT EHS Consulting LLC “A Bridge to Safety Success”   </vt:lpstr>
      <vt:lpstr>CDT EHS Consulting LLC  “A Bridge to Safety Success”  Business Plan Pitch</vt:lpstr>
      <vt:lpstr>PowerPoint Presentation</vt:lpstr>
      <vt:lpstr>Team and Key Roles</vt:lpstr>
      <vt:lpstr>CDT EHS Consulting LLC</vt:lpstr>
      <vt:lpstr>CDT EHS Consulting, LLC “A Bridge to Safety Success”  </vt:lpstr>
      <vt:lpstr>Problems worth solving</vt:lpstr>
      <vt:lpstr>Our solutions</vt:lpstr>
      <vt:lpstr>Target market</vt:lpstr>
      <vt:lpstr>Competitive landscape</vt:lpstr>
      <vt:lpstr>Sales channels</vt:lpstr>
      <vt:lpstr>Marketing activities</vt:lpstr>
      <vt:lpstr>Revenue streams</vt:lpstr>
      <vt:lpstr>Major costs</vt:lpstr>
      <vt:lpstr>Partners and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CDT EHS Consulting LLC “A Bridge to Safety Success”</dc:title>
  <dc:creator>Contractor</dc:creator>
  <cp:lastModifiedBy>Crystal Turner</cp:lastModifiedBy>
  <cp:revision>4</cp:revision>
  <cp:lastPrinted>2021-08-22T08:41:25Z</cp:lastPrinted>
  <dcterms:created xsi:type="dcterms:W3CDTF">2021-08-22T08:41:25Z</dcterms:created>
  <dcterms:modified xsi:type="dcterms:W3CDTF">2021-08-22T12:30:33Z</dcterms:modified>
</cp:coreProperties>
</file>